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4" r:id="rId4"/>
    <p:sldId id="257" r:id="rId5"/>
    <p:sldId id="258" r:id="rId6"/>
    <p:sldId id="259" r:id="rId7"/>
    <p:sldId id="265" r:id="rId8"/>
    <p:sldId id="268" r:id="rId9"/>
    <p:sldId id="267" r:id="rId10"/>
    <p:sldId id="269" r:id="rId11"/>
    <p:sldId id="270" r:id="rId12"/>
    <p:sldId id="271" r:id="rId13"/>
    <p:sldId id="272" r:id="rId14"/>
    <p:sldId id="273" r:id="rId15"/>
    <p:sldId id="263" r:id="rId16"/>
    <p:sldId id="266" r:id="rId17"/>
    <p:sldId id="277" r:id="rId18"/>
    <p:sldId id="260"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4660"/>
  </p:normalViewPr>
  <p:slideViewPr>
    <p:cSldViewPr>
      <p:cViewPr varScale="1">
        <p:scale>
          <a:sx n="53" d="100"/>
          <a:sy n="53" d="100"/>
        </p:scale>
        <p:origin x="-102"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626D655-3D26-4190-A0E4-3803A4B16C9D}" type="datetimeFigureOut">
              <a:rPr lang="en-US" smtClean="0"/>
              <a:pPr/>
              <a:t>2/9/2014</a:t>
            </a:fld>
            <a:endParaRPr lang="en-US"/>
          </a:p>
        </p:txBody>
      </p:sp>
      <p:sp>
        <p:nvSpPr>
          <p:cNvPr id="16" name="Slide Number Placeholder 15"/>
          <p:cNvSpPr>
            <a:spLocks noGrp="1"/>
          </p:cNvSpPr>
          <p:nvPr>
            <p:ph type="sldNum" sz="quarter" idx="11"/>
          </p:nvPr>
        </p:nvSpPr>
        <p:spPr/>
        <p:txBody>
          <a:bodyPr/>
          <a:lstStyle/>
          <a:p>
            <a:fld id="{DA5B5173-EA8F-4E6B-A17C-A0C996DEA44D}"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26D655-3D26-4190-A0E4-3803A4B16C9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B5173-EA8F-4E6B-A17C-A0C996DEA4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26D655-3D26-4190-A0E4-3803A4B16C9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B5173-EA8F-4E6B-A17C-A0C996DEA4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626D655-3D26-4190-A0E4-3803A4B16C9D}" type="datetimeFigureOut">
              <a:rPr lang="en-US" smtClean="0"/>
              <a:pPr/>
              <a:t>2/9/2014</a:t>
            </a:fld>
            <a:endParaRPr lang="en-US"/>
          </a:p>
        </p:txBody>
      </p:sp>
      <p:sp>
        <p:nvSpPr>
          <p:cNvPr id="15" name="Slide Number Placeholder 14"/>
          <p:cNvSpPr>
            <a:spLocks noGrp="1"/>
          </p:cNvSpPr>
          <p:nvPr>
            <p:ph type="sldNum" sz="quarter" idx="15"/>
          </p:nvPr>
        </p:nvSpPr>
        <p:spPr/>
        <p:txBody>
          <a:bodyPr/>
          <a:lstStyle>
            <a:lvl1pPr algn="ctr">
              <a:defRPr/>
            </a:lvl1pPr>
          </a:lstStyle>
          <a:p>
            <a:fld id="{DA5B5173-EA8F-4E6B-A17C-A0C996DEA44D}"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26D655-3D26-4190-A0E4-3803A4B16C9D}" type="datetimeFigureOut">
              <a:rPr lang="en-US" smtClean="0"/>
              <a:pPr/>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B5173-EA8F-4E6B-A17C-A0C996DEA44D}"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26D655-3D26-4190-A0E4-3803A4B16C9D}" type="datetimeFigureOut">
              <a:rPr lang="en-US" smtClean="0"/>
              <a:pPr/>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B5173-EA8F-4E6B-A17C-A0C996DEA44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A5B5173-EA8F-4E6B-A17C-A0C996DEA44D}"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626D655-3D26-4190-A0E4-3803A4B16C9D}" type="datetimeFigureOut">
              <a:rPr lang="en-US" smtClean="0"/>
              <a:pPr/>
              <a:t>2/9/2014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26D655-3D26-4190-A0E4-3803A4B16C9D}" type="datetimeFigureOut">
              <a:rPr lang="en-US" smtClean="0"/>
              <a:pPr/>
              <a:t>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B5173-EA8F-4E6B-A17C-A0C996DEA44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6D655-3D26-4190-A0E4-3803A4B16C9D}" type="datetimeFigureOut">
              <a:rPr lang="en-US" smtClean="0"/>
              <a:pPr/>
              <a:t>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B5173-EA8F-4E6B-A17C-A0C996DEA4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626D655-3D26-4190-A0E4-3803A4B16C9D}" type="datetimeFigureOut">
              <a:rPr lang="en-US" smtClean="0"/>
              <a:pPr/>
              <a:t>2/9/2014</a:t>
            </a:fld>
            <a:endParaRPr lang="en-US"/>
          </a:p>
        </p:txBody>
      </p:sp>
      <p:sp>
        <p:nvSpPr>
          <p:cNvPr id="9" name="Slide Number Placeholder 8"/>
          <p:cNvSpPr>
            <a:spLocks noGrp="1"/>
          </p:cNvSpPr>
          <p:nvPr>
            <p:ph type="sldNum" sz="quarter" idx="15"/>
          </p:nvPr>
        </p:nvSpPr>
        <p:spPr/>
        <p:txBody>
          <a:bodyPr/>
          <a:lstStyle/>
          <a:p>
            <a:fld id="{DA5B5173-EA8F-4E6B-A17C-A0C996DEA44D}"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626D655-3D26-4190-A0E4-3803A4B16C9D}" type="datetimeFigureOut">
              <a:rPr lang="en-US" smtClean="0"/>
              <a:pPr/>
              <a:t>2/9/2014</a:t>
            </a:fld>
            <a:endParaRPr lang="en-US"/>
          </a:p>
        </p:txBody>
      </p:sp>
      <p:sp>
        <p:nvSpPr>
          <p:cNvPr id="9" name="Slide Number Placeholder 8"/>
          <p:cNvSpPr>
            <a:spLocks noGrp="1"/>
          </p:cNvSpPr>
          <p:nvPr>
            <p:ph type="sldNum" sz="quarter" idx="11"/>
          </p:nvPr>
        </p:nvSpPr>
        <p:spPr/>
        <p:txBody>
          <a:bodyPr/>
          <a:lstStyle/>
          <a:p>
            <a:fld id="{DA5B5173-EA8F-4E6B-A17C-A0C996DEA44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626D655-3D26-4190-A0E4-3803A4B16C9D}" type="datetimeFigureOut">
              <a:rPr lang="en-US" smtClean="0"/>
              <a:pPr/>
              <a:t>2/9/2014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A5B5173-EA8F-4E6B-A17C-A0C996DEA44D}"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chemeClr val="bg1"/>
                </a:solidFill>
              </a:rPr>
              <a:t>Carving Up Africa</a:t>
            </a:r>
            <a:endParaRPr lang="en-US" dirty="0">
              <a:solidFill>
                <a:schemeClr val="bg1"/>
              </a:solidFill>
            </a:endParaRPr>
          </a:p>
        </p:txBody>
      </p:sp>
      <p:sp>
        <p:nvSpPr>
          <p:cNvPr id="2" name="Title 1"/>
          <p:cNvSpPr>
            <a:spLocks noGrp="1"/>
          </p:cNvSpPr>
          <p:nvPr>
            <p:ph type="ctrTitle"/>
          </p:nvPr>
        </p:nvSpPr>
        <p:spPr/>
        <p:txBody>
          <a:bodyPr/>
          <a:lstStyle/>
          <a:p>
            <a:r>
              <a:rPr lang="en-US" dirty="0" smtClean="0">
                <a:solidFill>
                  <a:schemeClr val="bg1"/>
                </a:solidFill>
              </a:rPr>
              <a:t>The Berlin Conference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amble for africa.jpg"/>
          <p:cNvPicPr>
            <a:picLocks noGrp="1" noChangeAspect="1"/>
          </p:cNvPicPr>
          <p:nvPr>
            <p:ph idx="1"/>
          </p:nvPr>
        </p:nvPicPr>
        <p:blipFill>
          <a:blip r:embed="rId2" cstate="print"/>
          <a:stretch>
            <a:fillRect/>
          </a:stretch>
        </p:blipFill>
        <p:spPr>
          <a:xfrm>
            <a:off x="2057399" y="0"/>
            <a:ext cx="5228463"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chemeClr val="bg1"/>
                </a:solidFill>
              </a:rPr>
              <a:t>Africa has many powerful kingdoms that would be difficult to conquer and European countries are uninterested in African colonies at this time.  The power of the Ottoman Empire (north coast of Africa) and Ethiopia make those areas unavailable for European acquisition.</a:t>
            </a:r>
          </a:p>
          <a:p>
            <a:endParaRPr lang="en-US" sz="2800" dirty="0" smtClean="0">
              <a:solidFill>
                <a:schemeClr val="bg1"/>
              </a:solidFill>
            </a:endParaRPr>
          </a:p>
          <a:p>
            <a:r>
              <a:rPr lang="en-US" sz="2800" dirty="0" smtClean="0">
                <a:solidFill>
                  <a:schemeClr val="bg1"/>
                </a:solidFill>
              </a:rPr>
              <a:t>Moving and staying inland (beyond coastal footholds) will require you to out-roll the “disease” dice every turn, in addition to the native defense.</a:t>
            </a:r>
            <a:endParaRPr lang="en-US" sz="2800" dirty="0">
              <a:solidFill>
                <a:schemeClr val="bg1"/>
              </a:solidFill>
            </a:endParaRPr>
          </a:p>
        </p:txBody>
      </p:sp>
      <p:sp>
        <p:nvSpPr>
          <p:cNvPr id="3" name="Title 2"/>
          <p:cNvSpPr>
            <a:spLocks noGrp="1"/>
          </p:cNvSpPr>
          <p:nvPr>
            <p:ph type="title"/>
          </p:nvPr>
        </p:nvSpPr>
        <p:spPr/>
        <p:txBody>
          <a:bodyPr/>
          <a:lstStyle/>
          <a:p>
            <a:r>
              <a:rPr lang="en-US" dirty="0" smtClean="0">
                <a:solidFill>
                  <a:schemeClr val="bg1"/>
                </a:solidFill>
                <a:latin typeface="Arial Black" pitchFamily="34" charset="0"/>
                <a:cs typeface="Aharoni" pitchFamily="2" charset="-79"/>
              </a:rPr>
              <a:t>Phase 1: AD 1500-1815</a:t>
            </a:r>
            <a:endParaRPr lang="en-US" dirty="0">
              <a:solidFill>
                <a:schemeClr val="bg1"/>
              </a:solidFill>
              <a:latin typeface="Arial Black" pitchFamily="34" charset="0"/>
              <a:cs typeface="Aharoni" pitchFamily="2" charset="-79"/>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a:bodyPr>
          <a:lstStyle/>
          <a:p>
            <a:r>
              <a:rPr lang="en-US" sz="2800" dirty="0" smtClean="0">
                <a:solidFill>
                  <a:schemeClr val="bg1"/>
                </a:solidFill>
              </a:rPr>
              <a:t>Africa continues to have many powerful kingdoms but European countries only need to control the coastline and river mouths to have trade access to the natural resources of the interior.  The Ottoman Empire (north coast between ports) and Ethiopia continue to be unavailable for European acquisition.</a:t>
            </a:r>
          </a:p>
          <a:p>
            <a:endParaRPr lang="en-US" sz="2800" dirty="0" smtClean="0">
              <a:solidFill>
                <a:schemeClr val="bg1"/>
              </a:solidFill>
            </a:endParaRPr>
          </a:p>
          <a:p>
            <a:r>
              <a:rPr lang="en-US" sz="2800" dirty="0" smtClean="0">
                <a:solidFill>
                  <a:schemeClr val="bg1"/>
                </a:solidFill>
              </a:rPr>
              <a:t>Moving and staying inland (beyond coastal footholds) will require you to out-roll the “disease” dice every turn, in addition to the native defense.</a:t>
            </a:r>
            <a:endParaRPr lang="en-US" sz="2800" dirty="0">
              <a:solidFill>
                <a:schemeClr val="bg1"/>
              </a:solidFill>
            </a:endParaRPr>
          </a:p>
        </p:txBody>
      </p:sp>
      <p:sp>
        <p:nvSpPr>
          <p:cNvPr id="3" name="Title 2"/>
          <p:cNvSpPr>
            <a:spLocks noGrp="1"/>
          </p:cNvSpPr>
          <p:nvPr>
            <p:ph type="title"/>
          </p:nvPr>
        </p:nvSpPr>
        <p:spPr/>
        <p:txBody>
          <a:bodyPr/>
          <a:lstStyle/>
          <a:p>
            <a:r>
              <a:rPr lang="en-US" dirty="0" smtClean="0">
                <a:solidFill>
                  <a:schemeClr val="bg1"/>
                </a:solidFill>
                <a:latin typeface="Arial Black" pitchFamily="34" charset="0"/>
                <a:cs typeface="Aharoni" pitchFamily="2" charset="-79"/>
              </a:rPr>
              <a:t>Phase 2: AD 1815 - 1875</a:t>
            </a:r>
            <a:endParaRPr lang="en-US" dirty="0">
              <a:solidFill>
                <a:schemeClr val="bg1"/>
              </a:solidFill>
              <a:latin typeface="Arial Black" pitchFamily="34" charset="0"/>
              <a:cs typeface="Aharoni" pitchFamily="2" charset="-79"/>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fontScale="92500"/>
          </a:bodyPr>
          <a:lstStyle/>
          <a:p>
            <a:r>
              <a:rPr lang="en-US" sz="2800" dirty="0" smtClean="0">
                <a:solidFill>
                  <a:schemeClr val="bg1"/>
                </a:solidFill>
              </a:rPr>
              <a:t>Technological advancement facilitated overseas expansionism. Industrialization brought about rapid advancements in transportation and communication, especially in the forms of steam navigation, railways, and telegraphs. Medical advances also were important, especially medicines for tropical diseases. The development of quinine, an effective treatment for malaria, enabled vast expanses of the tropics to be accessed by Europeans.</a:t>
            </a:r>
          </a:p>
          <a:p>
            <a:r>
              <a:rPr lang="en-US" sz="2800" dirty="0" smtClean="0">
                <a:solidFill>
                  <a:schemeClr val="bg1"/>
                </a:solidFill>
              </a:rPr>
              <a:t>No restrictions on available territory. Colonial claims must have a port or coast to start from or be extensions of territories already controlled.</a:t>
            </a:r>
            <a:endParaRPr lang="en-US" sz="2800" dirty="0">
              <a:solidFill>
                <a:schemeClr val="bg1"/>
              </a:solidFill>
            </a:endParaRPr>
          </a:p>
        </p:txBody>
      </p:sp>
      <p:sp>
        <p:nvSpPr>
          <p:cNvPr id="3" name="Title 2"/>
          <p:cNvSpPr>
            <a:spLocks noGrp="1"/>
          </p:cNvSpPr>
          <p:nvPr>
            <p:ph type="title"/>
          </p:nvPr>
        </p:nvSpPr>
        <p:spPr/>
        <p:txBody>
          <a:bodyPr/>
          <a:lstStyle/>
          <a:p>
            <a:r>
              <a:rPr lang="en-US" dirty="0" smtClean="0">
                <a:solidFill>
                  <a:schemeClr val="bg1"/>
                </a:solidFill>
                <a:latin typeface="Arial Black" pitchFamily="34" charset="0"/>
                <a:cs typeface="Aharoni" pitchFamily="2" charset="-79"/>
              </a:rPr>
              <a:t>Phase 3: AD 1875 - 1900</a:t>
            </a:r>
            <a:endParaRPr lang="en-US" dirty="0">
              <a:solidFill>
                <a:schemeClr val="bg1"/>
              </a:solidFill>
              <a:latin typeface="Arial Black" pitchFamily="34" charset="0"/>
              <a:cs typeface="Aharoni" pitchFamily="2" charset="-79"/>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a:bodyPr>
          <a:lstStyle/>
          <a:p>
            <a:r>
              <a:rPr lang="en-US" sz="2800" dirty="0" smtClean="0">
                <a:solidFill>
                  <a:schemeClr val="bg1"/>
                </a:solidFill>
              </a:rPr>
              <a:t>Belgium enters the game late, and picks up leftover territory in the middle of the continent. </a:t>
            </a:r>
          </a:p>
          <a:p>
            <a:endParaRPr lang="en-US" sz="2800" dirty="0" smtClean="0">
              <a:solidFill>
                <a:schemeClr val="bg1"/>
              </a:solidFill>
            </a:endParaRPr>
          </a:p>
          <a:p>
            <a:r>
              <a:rPr lang="en-US" sz="2800" dirty="0" smtClean="0">
                <a:solidFill>
                  <a:schemeClr val="bg1"/>
                </a:solidFill>
              </a:rPr>
              <a:t>Italy’s attempts at colonization of Ethiopia fail, due to strong native resistance.</a:t>
            </a:r>
          </a:p>
          <a:p>
            <a:endParaRPr lang="en-US" sz="2800" dirty="0" smtClean="0">
              <a:solidFill>
                <a:schemeClr val="bg1"/>
              </a:solidFill>
            </a:endParaRPr>
          </a:p>
          <a:p>
            <a:r>
              <a:rPr lang="en-US" sz="2800" dirty="0" smtClean="0">
                <a:solidFill>
                  <a:schemeClr val="bg1"/>
                </a:solidFill>
              </a:rPr>
              <a:t>Britain wins the conflict with the Boer republics, but at an extremely high cost, having pulled in resources from many other colonies and resorting to brutal tactics.</a:t>
            </a:r>
            <a:endParaRPr lang="en-US" sz="2800" dirty="0">
              <a:solidFill>
                <a:schemeClr val="bg1"/>
              </a:solidFill>
            </a:endParaRPr>
          </a:p>
        </p:txBody>
      </p:sp>
      <p:sp>
        <p:nvSpPr>
          <p:cNvPr id="3" name="Title 2"/>
          <p:cNvSpPr>
            <a:spLocks noGrp="1"/>
          </p:cNvSpPr>
          <p:nvPr>
            <p:ph type="title"/>
          </p:nvPr>
        </p:nvSpPr>
        <p:spPr/>
        <p:txBody>
          <a:bodyPr/>
          <a:lstStyle/>
          <a:p>
            <a:r>
              <a:rPr lang="en-US" dirty="0" smtClean="0">
                <a:solidFill>
                  <a:schemeClr val="bg1"/>
                </a:solidFill>
                <a:latin typeface="Arial Black" pitchFamily="34" charset="0"/>
                <a:cs typeface="Aharoni" pitchFamily="2" charset="-79"/>
              </a:rPr>
              <a:t>Phase 3: AD 1875 - 1900</a:t>
            </a:r>
            <a:endParaRPr lang="en-US" dirty="0">
              <a:solidFill>
                <a:schemeClr val="bg1"/>
              </a:solidFill>
              <a:latin typeface="Arial Black" pitchFamily="34" charset="0"/>
              <a:cs typeface="Aharoni" pitchFamily="2" charset="-79"/>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er_war_skirmish.jpg"/>
          <p:cNvPicPr>
            <a:picLocks noGrp="1" noChangeAspect="1"/>
          </p:cNvPicPr>
          <p:nvPr>
            <p:ph idx="1"/>
          </p:nvPr>
        </p:nvPicPr>
        <p:blipFill>
          <a:blip r:embed="rId2" cstate="print"/>
          <a:stretch>
            <a:fillRect/>
          </a:stretch>
        </p:blipFill>
        <p:spPr>
          <a:xfrm>
            <a:off x="1371600" y="0"/>
            <a:ext cx="6357938"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00.jpg"/>
          <p:cNvPicPr/>
          <p:nvPr/>
        </p:nvPicPr>
        <p:blipFill>
          <a:blip r:embed="rId2" cstate="print"/>
          <a:srcRect/>
          <a:stretch>
            <a:fillRect/>
          </a:stretch>
        </p:blipFill>
        <p:spPr>
          <a:xfrm>
            <a:off x="2590800" y="0"/>
            <a:ext cx="6553200" cy="6858000"/>
          </a:xfrm>
          <a:prstGeom prst="rect">
            <a:avLst/>
          </a:prstGeom>
          <a:ln/>
        </p:spPr>
      </p:pic>
      <p:sp>
        <p:nvSpPr>
          <p:cNvPr id="6" name="TextBox 5"/>
          <p:cNvSpPr txBox="1"/>
          <p:nvPr/>
        </p:nvSpPr>
        <p:spPr>
          <a:xfrm>
            <a:off x="304800" y="685800"/>
            <a:ext cx="1905000" cy="1107996"/>
          </a:xfrm>
          <a:prstGeom prst="rect">
            <a:avLst/>
          </a:prstGeom>
          <a:noFill/>
        </p:spPr>
        <p:txBody>
          <a:bodyPr wrap="square" rtlCol="0">
            <a:spAutoFit/>
          </a:bodyPr>
          <a:lstStyle/>
          <a:p>
            <a:pPr algn="ctr"/>
            <a:r>
              <a:rPr lang="en-US" sz="6600" dirty="0" smtClean="0"/>
              <a:t>1873</a:t>
            </a:r>
            <a:endParaRPr lang="en-US" sz="6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chemeClr val="bg1"/>
                </a:solidFill>
              </a:rPr>
              <a:t>What factor(s) did you consider in acquiring territories?</a:t>
            </a:r>
          </a:p>
          <a:p>
            <a:r>
              <a:rPr lang="en-US" sz="2800" dirty="0" smtClean="0">
                <a:solidFill>
                  <a:schemeClr val="bg1"/>
                </a:solidFill>
              </a:rPr>
              <a:t>What factor(s) were totally ignored in your decisions?</a:t>
            </a:r>
          </a:p>
          <a:p>
            <a:r>
              <a:rPr lang="en-US" sz="2800" dirty="0" smtClean="0">
                <a:solidFill>
                  <a:schemeClr val="bg1"/>
                </a:solidFill>
              </a:rPr>
              <a:t>Your decisions created colonial boundaries that will eventually become the borders of African countries.  What problems have you created in these African countries by dividing up Africa based on European needs and concerns rather than African ones?</a:t>
            </a:r>
            <a:endParaRPr lang="en-US" sz="2800" dirty="0">
              <a:solidFill>
                <a:schemeClr val="bg1"/>
              </a:solidFill>
            </a:endParaRPr>
          </a:p>
        </p:txBody>
      </p:sp>
      <p:sp>
        <p:nvSpPr>
          <p:cNvPr id="3" name="Title 2"/>
          <p:cNvSpPr>
            <a:spLocks noGrp="1"/>
          </p:cNvSpPr>
          <p:nvPr>
            <p:ph type="title"/>
          </p:nvPr>
        </p:nvSpPr>
        <p:spPr/>
        <p:txBody>
          <a:bodyPr/>
          <a:lstStyle/>
          <a:p>
            <a:r>
              <a:rPr lang="en-US" dirty="0" smtClean="0">
                <a:solidFill>
                  <a:schemeClr val="bg1"/>
                </a:solidFill>
              </a:rPr>
              <a:t>CONCLUSIONS</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lonialism1914.jpg"/>
          <p:cNvPicPr>
            <a:picLocks noGrp="1" noChangeAspect="1"/>
          </p:cNvPicPr>
          <p:nvPr>
            <p:ph idx="1"/>
          </p:nvPr>
        </p:nvPicPr>
        <p:blipFill>
          <a:blip r:embed="rId2" cstate="print"/>
          <a:stretch>
            <a:fillRect/>
          </a:stretch>
        </p:blipFill>
        <p:spPr>
          <a:xfrm>
            <a:off x="2551099" y="0"/>
            <a:ext cx="6592901" cy="6858000"/>
          </a:xfrm>
        </p:spPr>
      </p:pic>
      <p:sp>
        <p:nvSpPr>
          <p:cNvPr id="5" name="TextBox 4"/>
          <p:cNvSpPr txBox="1"/>
          <p:nvPr/>
        </p:nvSpPr>
        <p:spPr>
          <a:xfrm>
            <a:off x="304800" y="685800"/>
            <a:ext cx="1905000" cy="1107996"/>
          </a:xfrm>
          <a:prstGeom prst="rect">
            <a:avLst/>
          </a:prstGeom>
          <a:noFill/>
        </p:spPr>
        <p:txBody>
          <a:bodyPr wrap="square" rtlCol="0">
            <a:spAutoFit/>
          </a:bodyPr>
          <a:lstStyle/>
          <a:p>
            <a:pPr algn="ctr"/>
            <a:r>
              <a:rPr lang="en-US" sz="6600" dirty="0" smtClean="0"/>
              <a:t>1914</a:t>
            </a:r>
            <a:endParaRPr lang="en-US" sz="6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lonialism1914.jpg"/>
          <p:cNvPicPr>
            <a:picLocks noGrp="1" noChangeAspect="1"/>
          </p:cNvPicPr>
          <p:nvPr>
            <p:ph idx="1"/>
          </p:nvPr>
        </p:nvPicPr>
        <p:blipFill>
          <a:blip r:embed="rId2" cstate="print"/>
          <a:stretch>
            <a:fillRect/>
          </a:stretch>
        </p:blipFill>
        <p:spPr>
          <a:xfrm>
            <a:off x="2609050" y="0"/>
            <a:ext cx="6476999" cy="6858000"/>
          </a:xfrm>
        </p:spPr>
      </p:pic>
      <p:sp>
        <p:nvSpPr>
          <p:cNvPr id="5" name="TextBox 4"/>
          <p:cNvSpPr txBox="1"/>
          <p:nvPr/>
        </p:nvSpPr>
        <p:spPr>
          <a:xfrm>
            <a:off x="228600" y="1066800"/>
            <a:ext cx="2514600" cy="3046988"/>
          </a:xfrm>
          <a:prstGeom prst="rect">
            <a:avLst/>
          </a:prstGeom>
          <a:noFill/>
        </p:spPr>
        <p:txBody>
          <a:bodyPr wrap="square" rtlCol="0">
            <a:spAutoFit/>
          </a:bodyPr>
          <a:lstStyle/>
          <a:p>
            <a:pPr algn="ctr"/>
            <a:r>
              <a:rPr lang="en-US" sz="3200" dirty="0" smtClean="0">
                <a:solidFill>
                  <a:schemeClr val="bg1"/>
                </a:solidFill>
              </a:rPr>
              <a:t>Tribal Boundaries alongside modern political boundaries.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normAutofit fontScale="90000"/>
          </a:bodyPr>
          <a:lstStyle/>
          <a:p>
            <a:r>
              <a:rPr lang="en-US" sz="6600" b="1" dirty="0" smtClean="0">
                <a:solidFill>
                  <a:schemeClr val="bg1"/>
                </a:solidFill>
                <a:latin typeface="Aharoni" pitchFamily="2" charset="-79"/>
                <a:cs typeface="Aharoni" pitchFamily="2" charset="-79"/>
              </a:rPr>
              <a:t>N</a:t>
            </a:r>
            <a:r>
              <a:rPr lang="en-US" dirty="0" smtClean="0">
                <a:solidFill>
                  <a:schemeClr val="bg1"/>
                </a:solidFill>
                <a:latin typeface="Aharoni" pitchFamily="2" charset="-79"/>
                <a:cs typeface="Aharoni" pitchFamily="2" charset="-79"/>
              </a:rPr>
              <a:t>apoleon’s Conquests </a:t>
            </a:r>
            <a:r>
              <a:rPr lang="en-US" sz="6000" dirty="0" smtClean="0">
                <a:solidFill>
                  <a:schemeClr val="bg1"/>
                </a:solidFill>
                <a:latin typeface="Aharoni" pitchFamily="2" charset="-79"/>
                <a:cs typeface="Aharoni" pitchFamily="2" charset="-79"/>
              </a:rPr>
              <a:t>1799-1815</a:t>
            </a:r>
            <a:endParaRPr lang="en-US" dirty="0">
              <a:solidFill>
                <a:schemeClr val="bg1"/>
              </a:solidFill>
              <a:latin typeface="Aharoni" pitchFamily="2" charset="-79"/>
              <a:cs typeface="Aharoni" pitchFamily="2" charset="-79"/>
            </a:endParaRPr>
          </a:p>
        </p:txBody>
      </p:sp>
      <p:pic>
        <p:nvPicPr>
          <p:cNvPr id="6" name="Content Placeholder 5" descr="napoleon.jpg"/>
          <p:cNvPicPr>
            <a:picLocks noGrp="1" noChangeAspect="1"/>
          </p:cNvPicPr>
          <p:nvPr>
            <p:ph idx="1"/>
          </p:nvPr>
        </p:nvPicPr>
        <p:blipFill>
          <a:blip r:embed="rId2" cstate="print"/>
          <a:stretch>
            <a:fillRect/>
          </a:stretch>
        </p:blipFill>
        <p:spPr>
          <a:xfrm>
            <a:off x="304800" y="914400"/>
            <a:ext cx="8587245" cy="59436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lonialism1914.jpg"/>
          <p:cNvPicPr>
            <a:picLocks noGrp="1" noChangeAspect="1"/>
          </p:cNvPicPr>
          <p:nvPr>
            <p:ph idx="1"/>
          </p:nvPr>
        </p:nvPicPr>
        <p:blipFill>
          <a:blip r:embed="rId2" cstate="print"/>
          <a:stretch>
            <a:fillRect/>
          </a:stretch>
        </p:blipFill>
        <p:spPr>
          <a:xfrm>
            <a:off x="1524000" y="0"/>
            <a:ext cx="5978551"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23.gif"/>
          <p:cNvPicPr>
            <a:picLocks noGrp="1" noChangeAspect="1"/>
          </p:cNvPicPr>
          <p:nvPr>
            <p:ph idx="1"/>
          </p:nvPr>
        </p:nvPicPr>
        <p:blipFill>
          <a:blip r:embed="rId2" cstate="print"/>
          <a:stretch>
            <a:fillRect/>
          </a:stretch>
        </p:blipFill>
        <p:spPr>
          <a:xfrm>
            <a:off x="1371600" y="0"/>
            <a:ext cx="6616764"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normAutofit fontScale="90000"/>
          </a:bodyPr>
          <a:lstStyle/>
          <a:p>
            <a:r>
              <a:rPr lang="en-US" sz="4900" b="1" dirty="0" smtClean="0">
                <a:solidFill>
                  <a:schemeClr val="bg1"/>
                </a:solidFill>
                <a:latin typeface="Aharoni" pitchFamily="2" charset="-79"/>
                <a:cs typeface="Aharoni" pitchFamily="2" charset="-79"/>
              </a:rPr>
              <a:t>Congress of Vienna - </a:t>
            </a:r>
            <a:r>
              <a:rPr lang="en-US" sz="6600" b="1" dirty="0" smtClean="0">
                <a:solidFill>
                  <a:schemeClr val="bg1"/>
                </a:solidFill>
                <a:latin typeface="Aharoni" pitchFamily="2" charset="-79"/>
                <a:cs typeface="Aharoni" pitchFamily="2" charset="-79"/>
              </a:rPr>
              <a:t>1815</a:t>
            </a:r>
            <a:endParaRPr lang="en-US" dirty="0">
              <a:solidFill>
                <a:schemeClr val="bg1"/>
              </a:solidFill>
              <a:latin typeface="Aharoni" pitchFamily="2" charset="-79"/>
              <a:cs typeface="Aharoni" pitchFamily="2" charset="-79"/>
            </a:endParaRPr>
          </a:p>
        </p:txBody>
      </p:sp>
      <p:pic>
        <p:nvPicPr>
          <p:cNvPr id="6" name="Content Placeholder 5" descr="napoleon.jpg"/>
          <p:cNvPicPr>
            <a:picLocks noGrp="1" noChangeAspect="1"/>
          </p:cNvPicPr>
          <p:nvPr>
            <p:ph idx="1"/>
          </p:nvPr>
        </p:nvPicPr>
        <p:blipFill>
          <a:blip r:embed="rId2" cstate="print"/>
          <a:stretch>
            <a:fillRect/>
          </a:stretch>
        </p:blipFill>
        <p:spPr>
          <a:xfrm>
            <a:off x="759847" y="914400"/>
            <a:ext cx="7677150" cy="5943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normAutofit/>
          </a:bodyPr>
          <a:lstStyle/>
          <a:p>
            <a:r>
              <a:rPr lang="en-US" sz="3600" dirty="0" smtClean="0">
                <a:solidFill>
                  <a:schemeClr val="bg1"/>
                </a:solidFill>
                <a:latin typeface="Aharoni" pitchFamily="2" charset="-79"/>
                <a:cs typeface="Aharoni" pitchFamily="2" charset="-79"/>
              </a:rPr>
              <a:t>German Unification</a:t>
            </a:r>
            <a:endParaRPr lang="en-US" sz="2000" dirty="0">
              <a:solidFill>
                <a:schemeClr val="bg1"/>
              </a:solidFill>
              <a:latin typeface="Aharoni" pitchFamily="2" charset="-79"/>
              <a:cs typeface="Aharoni" pitchFamily="2" charset="-79"/>
            </a:endParaRPr>
          </a:p>
        </p:txBody>
      </p:sp>
      <p:pic>
        <p:nvPicPr>
          <p:cNvPr id="6" name="Content Placeholder 5" descr="Bismark.jpg"/>
          <p:cNvPicPr>
            <a:picLocks noGrp="1" noChangeAspect="1"/>
          </p:cNvPicPr>
          <p:nvPr>
            <p:ph idx="1"/>
          </p:nvPr>
        </p:nvPicPr>
        <p:blipFill>
          <a:blip r:embed="rId2" cstate="print"/>
          <a:stretch>
            <a:fillRect/>
          </a:stretch>
        </p:blipFill>
        <p:spPr>
          <a:xfrm>
            <a:off x="0" y="1066800"/>
            <a:ext cx="3429000" cy="4572000"/>
          </a:xfrm>
        </p:spPr>
      </p:pic>
      <p:sp>
        <p:nvSpPr>
          <p:cNvPr id="7" name="TextBox 6"/>
          <p:cNvSpPr txBox="1"/>
          <p:nvPr/>
        </p:nvSpPr>
        <p:spPr>
          <a:xfrm>
            <a:off x="304800" y="5715000"/>
            <a:ext cx="2871299" cy="461665"/>
          </a:xfrm>
          <a:prstGeom prst="rect">
            <a:avLst/>
          </a:prstGeom>
          <a:noFill/>
        </p:spPr>
        <p:txBody>
          <a:bodyPr wrap="none" rtlCol="0">
            <a:spAutoFit/>
          </a:bodyPr>
          <a:lstStyle/>
          <a:p>
            <a:r>
              <a:rPr lang="en-US" sz="2400" dirty="0" smtClean="0">
                <a:solidFill>
                  <a:schemeClr val="bg1"/>
                </a:solidFill>
                <a:latin typeface="Aharoni" pitchFamily="2" charset="-79"/>
                <a:cs typeface="Aharoni" pitchFamily="2" charset="-79"/>
              </a:rPr>
              <a:t>Otto von Bismarck</a:t>
            </a:r>
            <a:endParaRPr lang="en-US" sz="2400" dirty="0">
              <a:solidFill>
                <a:schemeClr val="bg1"/>
              </a:solidFill>
              <a:latin typeface="Aharoni" pitchFamily="2" charset="-79"/>
              <a:cs typeface="Aharoni" pitchFamily="2" charset="-79"/>
            </a:endParaRPr>
          </a:p>
        </p:txBody>
      </p:sp>
      <p:sp>
        <p:nvSpPr>
          <p:cNvPr id="8" name="TextBox 7"/>
          <p:cNvSpPr txBox="1"/>
          <p:nvPr/>
        </p:nvSpPr>
        <p:spPr>
          <a:xfrm>
            <a:off x="3810000" y="838200"/>
            <a:ext cx="4876800" cy="5447645"/>
          </a:xfrm>
          <a:prstGeom prst="rect">
            <a:avLst/>
          </a:prstGeom>
          <a:noFill/>
        </p:spPr>
        <p:txBody>
          <a:bodyPr wrap="square" rtlCol="0">
            <a:spAutoFit/>
          </a:bodyPr>
          <a:lstStyle/>
          <a:p>
            <a:pPr algn="ctr"/>
            <a:r>
              <a:rPr lang="de-DE" sz="4800" dirty="0" smtClean="0">
                <a:solidFill>
                  <a:schemeClr val="bg1"/>
                </a:solidFill>
                <a:latin typeface="Breitkopf Fraktur" pitchFamily="2" charset="0"/>
              </a:rPr>
              <a:t>Nicht durch Reden und Majoritätsbeschlüsse werden die großen Fragen der Zeit entschieden ... sondern durch </a:t>
            </a:r>
          </a:p>
          <a:p>
            <a:pPr algn="ctr"/>
            <a:r>
              <a:rPr lang="de-DE" sz="5400" b="1" dirty="0" smtClean="0">
                <a:solidFill>
                  <a:schemeClr val="bg1"/>
                </a:solidFill>
                <a:latin typeface="Breitkopf Fraktur" pitchFamily="2" charset="0"/>
              </a:rPr>
              <a:t>Eisen und Blut</a:t>
            </a:r>
            <a:r>
              <a:rPr lang="de-DE" sz="4800" dirty="0" smtClean="0">
                <a:solidFill>
                  <a:schemeClr val="bg1"/>
                </a:solidFill>
                <a:latin typeface="Breitkopf Fraktur" pitchFamily="2" charset="0"/>
              </a:rPr>
              <a:t>.</a:t>
            </a:r>
            <a:endParaRPr lang="en-US" sz="4800" dirty="0">
              <a:solidFill>
                <a:schemeClr val="bg1"/>
              </a:solidFill>
              <a:latin typeface="Breitkopf Fraktur" pitchFamily="2" charset="0"/>
            </a:endParaRPr>
          </a:p>
        </p:txBody>
      </p:sp>
      <p:sp>
        <p:nvSpPr>
          <p:cNvPr id="9" name="TextBox 8"/>
          <p:cNvSpPr txBox="1"/>
          <p:nvPr/>
        </p:nvSpPr>
        <p:spPr>
          <a:xfrm>
            <a:off x="3962400" y="1066800"/>
            <a:ext cx="4724400" cy="4985980"/>
          </a:xfrm>
          <a:prstGeom prst="rect">
            <a:avLst/>
          </a:prstGeom>
          <a:noFill/>
        </p:spPr>
        <p:txBody>
          <a:bodyPr wrap="square" rtlCol="0">
            <a:spAutoFit/>
          </a:bodyPr>
          <a:lstStyle/>
          <a:p>
            <a:pPr algn="ctr"/>
            <a:r>
              <a:rPr lang="en-US" sz="4400" dirty="0" smtClean="0">
                <a:solidFill>
                  <a:schemeClr val="bg1"/>
                </a:solidFill>
                <a:latin typeface="Calibri" pitchFamily="34" charset="0"/>
                <a:cs typeface="Aharoni" pitchFamily="2" charset="-79"/>
              </a:rPr>
              <a:t>Not by speeches and votes of the majority, are the great questions of the time decided … but by </a:t>
            </a:r>
          </a:p>
          <a:p>
            <a:pPr algn="ctr"/>
            <a:r>
              <a:rPr lang="en-US" sz="5400" b="1" dirty="0" smtClean="0">
                <a:solidFill>
                  <a:schemeClr val="bg1"/>
                </a:solidFill>
                <a:latin typeface="Calibri" pitchFamily="34" charset="0"/>
                <a:cs typeface="Aharoni" pitchFamily="2" charset="-79"/>
              </a:rPr>
              <a:t>iron and blood</a:t>
            </a:r>
            <a:r>
              <a:rPr lang="en-US" sz="4400" dirty="0" smtClean="0">
                <a:solidFill>
                  <a:schemeClr val="bg1"/>
                </a:solidFill>
                <a:latin typeface="Calibri" pitchFamily="34" charset="0"/>
                <a:cs typeface="Aharoni" pitchFamily="2" charset="-79"/>
              </a:rPr>
              <a:t>.</a:t>
            </a:r>
            <a:endParaRPr lang="en-US" sz="4400" dirty="0">
              <a:solidFill>
                <a:schemeClr val="bg1"/>
              </a:solidFill>
              <a:latin typeface="Calibri" pitchFamily="34"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xEl>
                                              <p:pRg st="0" end="0"/>
                                            </p:txEl>
                                          </p:spTgt>
                                        </p:tgtEl>
                                      </p:cBhvr>
                                    </p:animEffect>
                                    <p:set>
                                      <p:cBhvr>
                                        <p:cTn id="7" dur="1" fill="hold">
                                          <p:stCondLst>
                                            <p:cond delay="1999"/>
                                          </p:stCondLst>
                                        </p:cTn>
                                        <p:tgtEl>
                                          <p:spTgt spid="8">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8">
                                            <p:txEl>
                                              <p:pRg st="1" end="1"/>
                                            </p:txEl>
                                          </p:spTgt>
                                        </p:tgtEl>
                                      </p:cBhvr>
                                    </p:animEffect>
                                    <p:set>
                                      <p:cBhvr>
                                        <p:cTn id="10" dur="1" fill="hold">
                                          <p:stCondLst>
                                            <p:cond delay="1999"/>
                                          </p:stCondLst>
                                        </p:cTn>
                                        <p:tgtEl>
                                          <p:spTgt spid="8">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noAutofit/>
          </a:bodyPr>
          <a:lstStyle/>
          <a:p>
            <a:r>
              <a:rPr lang="en-US" sz="4800" dirty="0" smtClean="0">
                <a:solidFill>
                  <a:schemeClr val="bg1"/>
                </a:solidFill>
                <a:latin typeface="Aharoni" pitchFamily="2" charset="-79"/>
                <a:cs typeface="Aharoni" pitchFamily="2" charset="-79"/>
              </a:rPr>
              <a:t>1871</a:t>
            </a:r>
            <a:r>
              <a:rPr lang="en-US" sz="2800" dirty="0" smtClean="0">
                <a:solidFill>
                  <a:schemeClr val="bg1"/>
                </a:solidFill>
                <a:latin typeface="Aharoni" pitchFamily="2" charset="-79"/>
                <a:cs typeface="Aharoni" pitchFamily="2" charset="-79"/>
              </a:rPr>
              <a:t> – Proclamation of the German Empire</a:t>
            </a:r>
            <a:endParaRPr lang="en-US" sz="1600" dirty="0">
              <a:solidFill>
                <a:schemeClr val="bg1"/>
              </a:solidFill>
              <a:latin typeface="Aharoni" pitchFamily="2" charset="-79"/>
              <a:cs typeface="Aharoni" pitchFamily="2" charset="-79"/>
            </a:endParaRPr>
          </a:p>
        </p:txBody>
      </p:sp>
      <p:pic>
        <p:nvPicPr>
          <p:cNvPr id="6" name="Content Placeholder 5" descr="Wernerprokla.jpg"/>
          <p:cNvPicPr>
            <a:picLocks noGrp="1" noChangeAspect="1"/>
          </p:cNvPicPr>
          <p:nvPr>
            <p:ph idx="1"/>
          </p:nvPr>
        </p:nvPicPr>
        <p:blipFill>
          <a:blip r:embed="rId2" cstate="print"/>
          <a:stretch>
            <a:fillRect/>
          </a:stretch>
        </p:blipFill>
        <p:spPr>
          <a:xfrm>
            <a:off x="609600" y="991937"/>
            <a:ext cx="7924800" cy="58660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helm parade.jpg"/>
          <p:cNvPicPr>
            <a:picLocks noGrp="1" noChangeAspect="1"/>
          </p:cNvPicPr>
          <p:nvPr>
            <p:ph idx="1"/>
          </p:nvPr>
        </p:nvPicPr>
        <p:blipFill>
          <a:blip r:embed="rId2" cstate="print"/>
          <a:stretch>
            <a:fillRect/>
          </a:stretch>
        </p:blipFill>
        <p:spPr>
          <a:xfrm>
            <a:off x="0" y="993228"/>
            <a:ext cx="9144000" cy="5864772"/>
          </a:xfrm>
        </p:spPr>
      </p:pic>
      <p:sp>
        <p:nvSpPr>
          <p:cNvPr id="3" name="Title 2"/>
          <p:cNvSpPr>
            <a:spLocks noGrp="1"/>
          </p:cNvSpPr>
          <p:nvPr>
            <p:ph type="title"/>
          </p:nvPr>
        </p:nvSpPr>
        <p:spPr>
          <a:xfrm>
            <a:off x="457200" y="0"/>
            <a:ext cx="8229600" cy="990600"/>
          </a:xfrm>
        </p:spPr>
        <p:txBody>
          <a:bodyPr>
            <a:normAutofit fontScale="90000"/>
          </a:bodyPr>
          <a:lstStyle/>
          <a:p>
            <a:r>
              <a:rPr lang="en-US" sz="6600" b="1" dirty="0" smtClean="0">
                <a:solidFill>
                  <a:schemeClr val="bg1"/>
                </a:solidFill>
                <a:latin typeface="Aharoni" pitchFamily="2" charset="-79"/>
                <a:cs typeface="Aharoni" pitchFamily="2" charset="-79"/>
              </a:rPr>
              <a:t>M</a:t>
            </a:r>
            <a:r>
              <a:rPr lang="en-US" sz="4000" dirty="0" smtClean="0">
                <a:solidFill>
                  <a:schemeClr val="bg1"/>
                </a:solidFill>
                <a:latin typeface="Aharoni" pitchFamily="2" charset="-79"/>
                <a:cs typeface="Aharoni" pitchFamily="2" charset="-79"/>
              </a:rPr>
              <a:t>ilitarism – A Source of Pride</a:t>
            </a:r>
            <a:endParaRPr lang="en-US" sz="4000"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03.gif"/>
          <p:cNvPicPr/>
          <p:nvPr/>
        </p:nvPicPr>
        <p:blipFill>
          <a:blip r:embed="rId2" cstate="print"/>
          <a:srcRect/>
          <a:stretch>
            <a:fillRect/>
          </a:stretch>
        </p:blipFill>
        <p:spPr>
          <a:xfrm>
            <a:off x="1600200" y="0"/>
            <a:ext cx="5867399" cy="6858000"/>
          </a:xfrm>
          <a:prstGeom prst="rect">
            <a:avLst/>
          </a:prstGeo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MW4B GERMANY~THE BERLIN CONFERENCE I.jpg"/>
          <p:cNvPicPr>
            <a:picLocks noGrp="1" noChangeAspect="1"/>
          </p:cNvPicPr>
          <p:nvPr>
            <p:ph idx="1"/>
          </p:nvPr>
        </p:nvPicPr>
        <p:blipFill>
          <a:blip r:embed="rId2" cstate="print"/>
          <a:stretch>
            <a:fillRect/>
          </a:stretch>
        </p:blipFill>
        <p:spPr>
          <a:xfrm>
            <a:off x="0" y="990600"/>
            <a:ext cx="9144000" cy="509451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rlinconference.jpg"/>
          <p:cNvPicPr>
            <a:picLocks noGrp="1" noChangeAspect="1"/>
          </p:cNvPicPr>
          <p:nvPr>
            <p:ph idx="1"/>
          </p:nvPr>
        </p:nvPicPr>
        <p:blipFill>
          <a:blip r:embed="rId2" cstate="print"/>
          <a:stretch>
            <a:fillRect/>
          </a:stretch>
        </p:blipFill>
        <p:spPr>
          <a:xfrm>
            <a:off x="1447800" y="457200"/>
            <a:ext cx="6258560" cy="586740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226</TotalTime>
  <Words>474</Words>
  <Application>Microsoft Office PowerPoint</Application>
  <PresentationFormat>On-screen Show (4:3)</PresentationFormat>
  <Paragraphs>36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The Berlin Conference</vt:lpstr>
      <vt:lpstr>Napoleon’s Conquests 1799-1815</vt:lpstr>
      <vt:lpstr>Congress of Vienna - 1815</vt:lpstr>
      <vt:lpstr>German Unification</vt:lpstr>
      <vt:lpstr>1871 – Proclamation of the German Empire</vt:lpstr>
      <vt:lpstr>Militarism – A Source of Pride</vt:lpstr>
      <vt:lpstr>Slide 7</vt:lpstr>
      <vt:lpstr>Slide 8</vt:lpstr>
      <vt:lpstr>Slide 9</vt:lpstr>
      <vt:lpstr>Slide 10</vt:lpstr>
      <vt:lpstr>Phase 1: AD 1500-1815</vt:lpstr>
      <vt:lpstr>Phase 2: AD 1815 - 1875</vt:lpstr>
      <vt:lpstr>Phase 3: AD 1875 - 1900</vt:lpstr>
      <vt:lpstr>Phase 3: AD 1875 - 1900</vt:lpstr>
      <vt:lpstr>Slide 15</vt:lpstr>
      <vt:lpstr>Slide 16</vt:lpstr>
      <vt:lpstr>CONCLUSIONS</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M.A.I.N. Causes of WWI</dc:title>
  <dc:creator>Glenn</dc:creator>
  <cp:lastModifiedBy>Glenn</cp:lastModifiedBy>
  <cp:revision>27</cp:revision>
  <dcterms:created xsi:type="dcterms:W3CDTF">2013-10-27T23:58:07Z</dcterms:created>
  <dcterms:modified xsi:type="dcterms:W3CDTF">2014-02-10T03:42:23Z</dcterms:modified>
</cp:coreProperties>
</file>