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94" autoAdjust="0"/>
    <p:restoredTop sz="94660"/>
  </p:normalViewPr>
  <p:slideViewPr>
    <p:cSldViewPr>
      <p:cViewPr varScale="1">
        <p:scale>
          <a:sx n="70" d="100"/>
          <a:sy n="70" d="100"/>
        </p:scale>
        <p:origin x="131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3/11/2015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3/11/2015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3/11/2015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O.G.T. Review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Types of Government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-1"/>
          <a:ext cx="9144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/>
                <a:gridCol w="1828800"/>
                <a:gridCol w="1828800"/>
                <a:gridCol w="1828800"/>
                <a:gridCol w="1828800"/>
              </a:tblGrid>
              <a:tr h="135104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Type of Government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Who is the ruler?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How is the ruler</a:t>
                      </a:r>
                      <a:r>
                        <a:rPr lang="en-US" sz="2400" baseline="0" dirty="0" smtClean="0"/>
                        <a:t> chosen?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Many rights for citizens?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Example</a:t>
                      </a:r>
                      <a:endParaRPr lang="en-US" sz="2400" dirty="0"/>
                    </a:p>
                  </a:txBody>
                  <a:tcPr/>
                </a:tc>
              </a:tr>
              <a:tr h="1835653">
                <a:tc>
                  <a:txBody>
                    <a:bodyPr/>
                    <a:lstStyle/>
                    <a:p>
                      <a:pPr algn="ctr"/>
                      <a:endParaRPr lang="en-US" sz="2000" b="1" dirty="0" smtClean="0"/>
                    </a:p>
                    <a:p>
                      <a:pPr algn="ctr"/>
                      <a:endParaRPr lang="en-US" sz="2000" b="1" dirty="0" smtClean="0"/>
                    </a:p>
                    <a:p>
                      <a:pPr algn="ctr"/>
                      <a:r>
                        <a:rPr lang="en-US" sz="2000" b="1" dirty="0" smtClean="0"/>
                        <a:t>Dictatorship</a:t>
                      </a:r>
                    </a:p>
                    <a:p>
                      <a:pPr algn="ctr"/>
                      <a:endParaRPr lang="en-US" sz="2000" b="1" dirty="0" smtClean="0"/>
                    </a:p>
                    <a:p>
                      <a:pPr algn="ctr"/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 smtClean="0"/>
                    </a:p>
                    <a:p>
                      <a:pPr algn="ctr"/>
                      <a:endParaRPr lang="en-US" sz="2000" dirty="0" smtClean="0"/>
                    </a:p>
                    <a:p>
                      <a:pPr algn="ctr"/>
                      <a:r>
                        <a:rPr lang="en-US" sz="2000" dirty="0" smtClean="0"/>
                        <a:t>single</a:t>
                      </a:r>
                      <a:r>
                        <a:rPr lang="en-US" sz="2000" baseline="0" dirty="0" smtClean="0"/>
                        <a:t> person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 smtClean="0"/>
                    </a:p>
                    <a:p>
                      <a:pPr algn="ctr"/>
                      <a:endParaRPr lang="en-US" sz="2000" dirty="0" smtClean="0"/>
                    </a:p>
                    <a:p>
                      <a:pPr algn="ctr"/>
                      <a:r>
                        <a:rPr lang="en-US" sz="2000" dirty="0" smtClean="0"/>
                        <a:t>takes power by force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 smtClean="0"/>
                    </a:p>
                    <a:p>
                      <a:pPr algn="ctr"/>
                      <a:endParaRPr lang="en-US" sz="2000" dirty="0" smtClean="0"/>
                    </a:p>
                    <a:p>
                      <a:pPr algn="ctr"/>
                      <a:r>
                        <a:rPr lang="en-US" sz="2000" dirty="0" smtClean="0"/>
                        <a:t>No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 smtClean="0"/>
                    </a:p>
                    <a:p>
                      <a:pPr algn="ctr"/>
                      <a:endParaRPr lang="en-US" sz="2000" dirty="0" smtClean="0"/>
                    </a:p>
                    <a:p>
                      <a:pPr algn="ctr"/>
                      <a:r>
                        <a:rPr lang="en-US" sz="2000" dirty="0" smtClean="0"/>
                        <a:t>Hitler in WWII Germany</a:t>
                      </a:r>
                      <a:endParaRPr lang="en-US" sz="2000" dirty="0"/>
                    </a:p>
                  </a:txBody>
                  <a:tcPr/>
                </a:tc>
              </a:tr>
              <a:tr h="1835653">
                <a:tc>
                  <a:txBody>
                    <a:bodyPr/>
                    <a:lstStyle/>
                    <a:p>
                      <a:pPr algn="ctr"/>
                      <a:endParaRPr lang="en-US" sz="2000" b="1" dirty="0" smtClean="0"/>
                    </a:p>
                    <a:p>
                      <a:pPr algn="ctr"/>
                      <a:endParaRPr lang="en-US" sz="2000" b="1" dirty="0" smtClean="0"/>
                    </a:p>
                    <a:p>
                      <a:pPr algn="ctr"/>
                      <a:r>
                        <a:rPr lang="en-US" sz="2000" b="1" dirty="0" smtClean="0"/>
                        <a:t>Constitutional</a:t>
                      </a:r>
                      <a:r>
                        <a:rPr lang="en-US" sz="2000" b="1" baseline="0" dirty="0" smtClean="0"/>
                        <a:t> monarchy</a:t>
                      </a:r>
                      <a:endParaRPr lang="en-US" sz="2000" b="1" dirty="0" smtClean="0"/>
                    </a:p>
                    <a:p>
                      <a:pPr algn="ctr"/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 smtClean="0"/>
                    </a:p>
                    <a:p>
                      <a:pPr algn="ctr"/>
                      <a:endParaRPr lang="en-US" sz="2000" dirty="0" smtClean="0"/>
                    </a:p>
                    <a:p>
                      <a:pPr algn="ctr"/>
                      <a:r>
                        <a:rPr lang="en-US" sz="2000" dirty="0" smtClean="0"/>
                        <a:t>King or Queen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 smtClean="0"/>
                    </a:p>
                    <a:p>
                      <a:pPr algn="ctr"/>
                      <a:endParaRPr lang="en-US" sz="2000" dirty="0" smtClean="0"/>
                    </a:p>
                    <a:p>
                      <a:pPr algn="ctr"/>
                      <a:r>
                        <a:rPr lang="en-US" sz="2000" dirty="0" smtClean="0"/>
                        <a:t>Inherits the position by birth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 smtClean="0"/>
                    </a:p>
                    <a:p>
                      <a:pPr algn="ctr"/>
                      <a:endParaRPr lang="en-US" sz="2000" dirty="0" smtClean="0"/>
                    </a:p>
                    <a:p>
                      <a:pPr algn="ctr"/>
                      <a:r>
                        <a:rPr lang="en-US" sz="2000" dirty="0" smtClean="0"/>
                        <a:t>Yes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 smtClean="0"/>
                    </a:p>
                    <a:p>
                      <a:pPr algn="ctr"/>
                      <a:r>
                        <a:rPr lang="en-US" sz="2000" dirty="0" smtClean="0"/>
                        <a:t>Queen Elizabeth II</a:t>
                      </a:r>
                      <a:r>
                        <a:rPr lang="en-US" sz="2000" baseline="0" dirty="0" smtClean="0"/>
                        <a:t> in the United Kingdom</a:t>
                      </a:r>
                      <a:endParaRPr lang="en-US" sz="2000" dirty="0"/>
                    </a:p>
                  </a:txBody>
                  <a:tcPr/>
                </a:tc>
              </a:tr>
              <a:tr h="1835653">
                <a:tc>
                  <a:txBody>
                    <a:bodyPr/>
                    <a:lstStyle/>
                    <a:p>
                      <a:pPr algn="ctr"/>
                      <a:endParaRPr lang="en-US" sz="2000" b="1" dirty="0" smtClean="0"/>
                    </a:p>
                    <a:p>
                      <a:pPr algn="ctr"/>
                      <a:endParaRPr lang="en-US" sz="2000" b="1" dirty="0" smtClean="0"/>
                    </a:p>
                    <a:p>
                      <a:pPr algn="ctr"/>
                      <a:r>
                        <a:rPr lang="en-US" sz="2000" b="1" dirty="0" smtClean="0"/>
                        <a:t>Absolute monarchy</a:t>
                      </a:r>
                    </a:p>
                    <a:p>
                      <a:pPr algn="ctr"/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 smtClean="0"/>
                    </a:p>
                    <a:p>
                      <a:pPr algn="ctr"/>
                      <a:endParaRPr lang="en-US" sz="2000" dirty="0" smtClean="0"/>
                    </a:p>
                    <a:p>
                      <a:pPr algn="ctr"/>
                      <a:r>
                        <a:rPr lang="en-US" sz="2000" dirty="0" smtClean="0"/>
                        <a:t>King or Queen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 smtClean="0"/>
                    </a:p>
                    <a:p>
                      <a:pPr algn="ctr"/>
                      <a:endParaRPr lang="en-US" sz="2000" dirty="0" smtClean="0"/>
                    </a:p>
                    <a:p>
                      <a:pPr algn="ctr"/>
                      <a:r>
                        <a:rPr lang="en-US" sz="2000" dirty="0" smtClean="0"/>
                        <a:t>Inherits the position by birth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 smtClean="0"/>
                    </a:p>
                    <a:p>
                      <a:pPr algn="ctr"/>
                      <a:endParaRPr lang="en-US" sz="2000" dirty="0" smtClean="0"/>
                    </a:p>
                    <a:p>
                      <a:pPr algn="ctr"/>
                      <a:r>
                        <a:rPr lang="en-US" sz="2000" dirty="0" smtClean="0"/>
                        <a:t>No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 smtClean="0"/>
                    </a:p>
                    <a:p>
                      <a:pPr algn="ctr"/>
                      <a:r>
                        <a:rPr lang="en-US" sz="2000" dirty="0" smtClean="0"/>
                        <a:t>King Louis XIV of France,</a:t>
                      </a:r>
                      <a:r>
                        <a:rPr lang="en-US" sz="2000" baseline="0" dirty="0" smtClean="0"/>
                        <a:t> who said “I am the state.”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/>
              <a:t>Which type of government is being described</a:t>
            </a:r>
            <a:r>
              <a:rPr lang="en-US" sz="2800" dirty="0" smtClean="0"/>
              <a:t>?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5715000"/>
          </a:xfrm>
        </p:spPr>
        <p:txBody>
          <a:bodyPr>
            <a:normAutofit/>
          </a:bodyPr>
          <a:lstStyle/>
          <a:p>
            <a:pPr marL="550926" indent="-514350">
              <a:buAutoNum type="arabicPeriod"/>
            </a:pPr>
            <a:r>
              <a:rPr lang="en-US" sz="2400" dirty="0" smtClean="0"/>
              <a:t>A religious leader rules a nation according to the principles of a holy book.</a:t>
            </a:r>
          </a:p>
          <a:p>
            <a:pPr marL="550926" indent="-514350">
              <a:buAutoNum type="arabicPeriod"/>
            </a:pPr>
            <a:r>
              <a:rPr lang="en-US" sz="2400" dirty="0" smtClean="0"/>
              <a:t>A person backed by the army assassinates the ruler of a nation and declares that he is now the ruler.</a:t>
            </a:r>
          </a:p>
          <a:p>
            <a:pPr marL="550926" indent="-514350">
              <a:buAutoNum type="arabicPeriod"/>
            </a:pPr>
            <a:r>
              <a:rPr lang="en-US" sz="2400" dirty="0" smtClean="0"/>
              <a:t>A queen has total control of a nation.  Her word is law.</a:t>
            </a:r>
          </a:p>
          <a:p>
            <a:pPr marL="550926" indent="-514350">
              <a:buAutoNum type="arabicPeriod"/>
            </a:pPr>
            <a:r>
              <a:rPr lang="en-US" sz="2400" dirty="0" smtClean="0"/>
              <a:t>A queen is the symbolic ruler of her nation.  An elected legislature governs.</a:t>
            </a:r>
          </a:p>
          <a:p>
            <a:pPr marL="550926" indent="-514350">
              <a:buAutoNum type="arabicPeriod"/>
            </a:pPr>
            <a:r>
              <a:rPr lang="en-US" sz="2400" dirty="0" smtClean="0"/>
              <a:t>The legislators are elected by a vote of the people; they choose an executive from among themselves.</a:t>
            </a:r>
          </a:p>
          <a:p>
            <a:pPr marL="550926" indent="-514350">
              <a:buAutoNum type="arabicPeriod"/>
            </a:pPr>
            <a:r>
              <a:rPr lang="en-US" sz="2400" dirty="0" smtClean="0"/>
              <a:t>A legislative body and an executive are elected separately by voters.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/>
              <a:t>Which type of government is being described</a:t>
            </a:r>
            <a:r>
              <a:rPr lang="en-US" sz="2800" dirty="0" smtClean="0"/>
              <a:t>?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5715000"/>
          </a:xfrm>
        </p:spPr>
        <p:txBody>
          <a:bodyPr>
            <a:normAutofit/>
          </a:bodyPr>
          <a:lstStyle/>
          <a:p>
            <a:pPr marL="550926" indent="-514350">
              <a:buAutoNum type="arabicPeriod"/>
            </a:pPr>
            <a:r>
              <a:rPr lang="en-US" sz="2400" dirty="0" smtClean="0"/>
              <a:t>A religious leader rules a nation according to the principles of a holy book.  </a:t>
            </a:r>
            <a:r>
              <a:rPr lang="en-US" sz="2400" b="1" i="1" dirty="0" smtClean="0">
                <a:solidFill>
                  <a:srgbClr val="92D050"/>
                </a:solidFill>
              </a:rPr>
              <a:t>Theocracy</a:t>
            </a:r>
            <a:endParaRPr lang="en-US" sz="2400" dirty="0" smtClean="0">
              <a:solidFill>
                <a:srgbClr val="92D050"/>
              </a:solidFill>
            </a:endParaRPr>
          </a:p>
          <a:p>
            <a:pPr marL="550926" indent="-514350">
              <a:buAutoNum type="arabicPeriod"/>
            </a:pPr>
            <a:r>
              <a:rPr lang="en-US" sz="2400" dirty="0" smtClean="0"/>
              <a:t>A person backed by the army assassinates the ruler of a nation and declares that he is now the ruler.  </a:t>
            </a:r>
            <a:r>
              <a:rPr lang="en-US" sz="2400" b="1" i="1" dirty="0" smtClean="0">
                <a:solidFill>
                  <a:srgbClr val="92D050"/>
                </a:solidFill>
              </a:rPr>
              <a:t>Dictatorship</a:t>
            </a:r>
            <a:endParaRPr lang="en-US" sz="2400" dirty="0" smtClean="0">
              <a:solidFill>
                <a:srgbClr val="92D050"/>
              </a:solidFill>
            </a:endParaRPr>
          </a:p>
          <a:p>
            <a:pPr marL="550926" indent="-514350">
              <a:buAutoNum type="arabicPeriod"/>
            </a:pPr>
            <a:r>
              <a:rPr lang="en-US" sz="2400" dirty="0" smtClean="0"/>
              <a:t>A queen has total control of a nation.  Her word is law.         </a:t>
            </a:r>
            <a:r>
              <a:rPr lang="en-US" sz="2400" b="1" i="1" dirty="0" smtClean="0">
                <a:solidFill>
                  <a:srgbClr val="92D050"/>
                </a:solidFill>
              </a:rPr>
              <a:t>Absolute monarchy</a:t>
            </a:r>
            <a:endParaRPr lang="en-US" sz="2400" dirty="0" smtClean="0">
              <a:solidFill>
                <a:srgbClr val="92D050"/>
              </a:solidFill>
            </a:endParaRPr>
          </a:p>
          <a:p>
            <a:pPr marL="550926" indent="-514350">
              <a:buAutoNum type="arabicPeriod"/>
            </a:pPr>
            <a:r>
              <a:rPr lang="en-US" sz="2400" dirty="0" smtClean="0"/>
              <a:t>A queen is the symbolic ruler of her nation.  An elected legislature governs.  </a:t>
            </a:r>
            <a:r>
              <a:rPr lang="en-US" sz="2400" b="1" i="1" dirty="0" smtClean="0">
                <a:solidFill>
                  <a:srgbClr val="92D050"/>
                </a:solidFill>
              </a:rPr>
              <a:t>Constitutional monarchy</a:t>
            </a:r>
            <a:endParaRPr lang="en-US" sz="2400" dirty="0" smtClean="0">
              <a:solidFill>
                <a:srgbClr val="92D050"/>
              </a:solidFill>
            </a:endParaRPr>
          </a:p>
          <a:p>
            <a:pPr marL="550926" indent="-514350">
              <a:buAutoNum type="arabicPeriod"/>
            </a:pPr>
            <a:r>
              <a:rPr lang="en-US" sz="2400" dirty="0" smtClean="0"/>
              <a:t>The legislators are elected by a vote of the people; they choose an executive from among themselves.  </a:t>
            </a:r>
            <a:r>
              <a:rPr lang="en-US" sz="2400" b="1" i="1" dirty="0" smtClean="0">
                <a:solidFill>
                  <a:srgbClr val="92D050"/>
                </a:solidFill>
              </a:rPr>
              <a:t>Parliamentary democracy</a:t>
            </a:r>
            <a:endParaRPr lang="en-US" sz="2400" dirty="0" smtClean="0">
              <a:solidFill>
                <a:srgbClr val="92D050"/>
              </a:solidFill>
            </a:endParaRPr>
          </a:p>
          <a:p>
            <a:pPr marL="550926" indent="-514350">
              <a:buAutoNum type="arabicPeriod"/>
            </a:pPr>
            <a:r>
              <a:rPr lang="en-US" sz="2400" dirty="0" smtClean="0"/>
              <a:t>A legislative body and an executive are elected separately by voters.  </a:t>
            </a:r>
            <a:r>
              <a:rPr lang="en-US" sz="2400" b="1" i="1" dirty="0" smtClean="0">
                <a:solidFill>
                  <a:srgbClr val="92D050"/>
                </a:solidFill>
              </a:rPr>
              <a:t>Presidential democracy</a:t>
            </a:r>
            <a:endParaRPr lang="en-US" sz="2400" dirty="0">
              <a:solidFill>
                <a:srgbClr val="92D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ome_Types_of_Governmen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6400" y="1295400"/>
            <a:ext cx="6034088" cy="452596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8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-1"/>
          <a:ext cx="9144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/>
                <a:gridCol w="1828800"/>
                <a:gridCol w="1828800"/>
                <a:gridCol w="1828800"/>
                <a:gridCol w="1828800"/>
              </a:tblGrid>
              <a:tr h="135104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Type of Government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Who is the ruler?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How is the ruler</a:t>
                      </a:r>
                      <a:r>
                        <a:rPr lang="en-US" sz="2400" baseline="0" dirty="0" smtClean="0"/>
                        <a:t> chosen?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Many rights for citizens?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Example</a:t>
                      </a:r>
                      <a:endParaRPr lang="en-US" sz="2400" dirty="0"/>
                    </a:p>
                  </a:txBody>
                  <a:tcPr/>
                </a:tc>
              </a:tr>
              <a:tr h="1835653">
                <a:tc>
                  <a:txBody>
                    <a:bodyPr/>
                    <a:lstStyle/>
                    <a:p>
                      <a:pPr algn="ctr"/>
                      <a:endParaRPr lang="en-US" sz="2000" b="1" dirty="0" smtClean="0"/>
                    </a:p>
                    <a:p>
                      <a:pPr algn="ctr"/>
                      <a:endParaRPr lang="en-US" sz="2000" b="1" dirty="0" smtClean="0"/>
                    </a:p>
                    <a:p>
                      <a:pPr algn="ctr"/>
                      <a:r>
                        <a:rPr lang="en-US" sz="2000" b="1" dirty="0" smtClean="0"/>
                        <a:t>Theocracy</a:t>
                      </a:r>
                    </a:p>
                    <a:p>
                      <a:pPr algn="ctr"/>
                      <a:endParaRPr lang="en-US" sz="2000" b="1" dirty="0" smtClean="0"/>
                    </a:p>
                    <a:p>
                      <a:pPr algn="ctr"/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</a:tr>
              <a:tr h="1835653">
                <a:tc>
                  <a:txBody>
                    <a:bodyPr/>
                    <a:lstStyle/>
                    <a:p>
                      <a:pPr algn="ctr"/>
                      <a:endParaRPr lang="en-US" sz="2000" b="1" dirty="0" smtClean="0"/>
                    </a:p>
                    <a:p>
                      <a:pPr algn="ctr"/>
                      <a:endParaRPr lang="en-US" sz="2000" b="1" dirty="0" smtClean="0"/>
                    </a:p>
                    <a:p>
                      <a:pPr algn="ctr"/>
                      <a:r>
                        <a:rPr lang="en-US" sz="2000" b="1" dirty="0" smtClean="0"/>
                        <a:t>Presidential Democracy</a:t>
                      </a:r>
                    </a:p>
                    <a:p>
                      <a:pPr algn="ctr"/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</a:tr>
              <a:tr h="1835653">
                <a:tc>
                  <a:txBody>
                    <a:bodyPr/>
                    <a:lstStyle/>
                    <a:p>
                      <a:pPr algn="ctr"/>
                      <a:endParaRPr lang="en-US" sz="2000" b="1" dirty="0" smtClean="0"/>
                    </a:p>
                    <a:p>
                      <a:pPr algn="ctr"/>
                      <a:endParaRPr lang="en-US" sz="2000" b="1" dirty="0" smtClean="0"/>
                    </a:p>
                    <a:p>
                      <a:pPr algn="ctr"/>
                      <a:r>
                        <a:rPr lang="en-US" sz="2000" b="1" dirty="0" smtClean="0"/>
                        <a:t>Parliamentary Democracy</a:t>
                      </a:r>
                    </a:p>
                    <a:p>
                      <a:pPr algn="ctr"/>
                      <a:endParaRPr lang="en-US" sz="20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-1"/>
          <a:ext cx="9144000" cy="6858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/>
                <a:gridCol w="1828800"/>
                <a:gridCol w="1828800"/>
                <a:gridCol w="1828800"/>
                <a:gridCol w="1828800"/>
              </a:tblGrid>
              <a:tr h="135104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Type of Government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Who is the ruler?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How is the ruler</a:t>
                      </a:r>
                      <a:r>
                        <a:rPr lang="en-US" sz="2400" baseline="0" dirty="0" smtClean="0"/>
                        <a:t> chosen?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Many rights for citizens?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Example</a:t>
                      </a:r>
                      <a:endParaRPr lang="en-US" sz="2400" dirty="0"/>
                    </a:p>
                  </a:txBody>
                  <a:tcPr/>
                </a:tc>
              </a:tr>
              <a:tr h="1835653">
                <a:tc>
                  <a:txBody>
                    <a:bodyPr/>
                    <a:lstStyle/>
                    <a:p>
                      <a:pPr algn="ctr"/>
                      <a:endParaRPr lang="en-US" sz="2000" b="1" dirty="0" smtClean="0"/>
                    </a:p>
                    <a:p>
                      <a:pPr algn="ctr"/>
                      <a:endParaRPr lang="en-US" sz="2000" b="1" dirty="0" smtClean="0"/>
                    </a:p>
                    <a:p>
                      <a:pPr algn="ctr"/>
                      <a:r>
                        <a:rPr lang="en-US" sz="2000" b="1" dirty="0" smtClean="0"/>
                        <a:t>Theocracy</a:t>
                      </a:r>
                    </a:p>
                    <a:p>
                      <a:pPr algn="ctr"/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 smtClean="0"/>
                    </a:p>
                    <a:p>
                      <a:pPr algn="ctr"/>
                      <a:endParaRPr lang="en-US" sz="2000" dirty="0" smtClean="0"/>
                    </a:p>
                    <a:p>
                      <a:pPr algn="ctr"/>
                      <a:r>
                        <a:rPr lang="en-US" sz="2000" dirty="0" smtClean="0"/>
                        <a:t>religious leader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 smtClean="0"/>
                    </a:p>
                    <a:p>
                      <a:pPr algn="ctr"/>
                      <a:r>
                        <a:rPr lang="en-US" sz="2000" dirty="0" smtClean="0"/>
                        <a:t>varies; may be elected, monarch or dictator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 smtClean="0"/>
                    </a:p>
                    <a:p>
                      <a:pPr algn="ctr"/>
                      <a:endParaRPr lang="en-US" sz="2000" dirty="0" smtClean="0"/>
                    </a:p>
                    <a:p>
                      <a:pPr algn="ctr"/>
                      <a:r>
                        <a:rPr lang="en-US" sz="2000" dirty="0" smtClean="0"/>
                        <a:t>typically</a:t>
                      </a:r>
                      <a:r>
                        <a:rPr lang="en-US" sz="2000" baseline="0" dirty="0" smtClean="0"/>
                        <a:t> rights are limited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 smtClean="0"/>
                    </a:p>
                    <a:p>
                      <a:pPr algn="ctr"/>
                      <a:r>
                        <a:rPr lang="en-US" sz="2000" dirty="0" smtClean="0"/>
                        <a:t>Vatican City, Islamic states like Iran, ancient Israel</a:t>
                      </a:r>
                      <a:endParaRPr lang="en-US" sz="2000" dirty="0"/>
                    </a:p>
                  </a:txBody>
                  <a:tcPr/>
                </a:tc>
              </a:tr>
              <a:tr h="1835653">
                <a:tc>
                  <a:txBody>
                    <a:bodyPr/>
                    <a:lstStyle/>
                    <a:p>
                      <a:pPr algn="ctr"/>
                      <a:endParaRPr lang="en-US" sz="2000" b="1" dirty="0" smtClean="0"/>
                    </a:p>
                    <a:p>
                      <a:pPr algn="ctr"/>
                      <a:endParaRPr lang="en-US" sz="2000" b="1" dirty="0" smtClean="0"/>
                    </a:p>
                    <a:p>
                      <a:pPr algn="ctr"/>
                      <a:r>
                        <a:rPr lang="en-US" sz="2000" b="1" dirty="0" smtClean="0"/>
                        <a:t>Presidential Democracy</a:t>
                      </a:r>
                    </a:p>
                    <a:p>
                      <a:pPr algn="ctr"/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 smtClean="0"/>
                    </a:p>
                  </a:txBody>
                  <a:tcPr/>
                </a:tc>
              </a:tr>
              <a:tr h="1835653">
                <a:tc>
                  <a:txBody>
                    <a:bodyPr/>
                    <a:lstStyle/>
                    <a:p>
                      <a:pPr algn="ctr"/>
                      <a:endParaRPr lang="en-US" sz="2000" b="1" dirty="0" smtClean="0"/>
                    </a:p>
                    <a:p>
                      <a:pPr algn="ctr"/>
                      <a:endParaRPr lang="en-US" sz="2000" b="1" dirty="0" smtClean="0"/>
                    </a:p>
                    <a:p>
                      <a:pPr algn="ctr"/>
                      <a:r>
                        <a:rPr lang="en-US" sz="2000" b="1" dirty="0" smtClean="0"/>
                        <a:t>Parliamentary Democracy</a:t>
                      </a:r>
                    </a:p>
                    <a:p>
                      <a:pPr algn="ctr"/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-1"/>
          <a:ext cx="9144000" cy="6858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/>
                <a:gridCol w="1828800"/>
                <a:gridCol w="1828800"/>
                <a:gridCol w="1828800"/>
                <a:gridCol w="1828800"/>
              </a:tblGrid>
              <a:tr h="135104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Type of Government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Who is the ruler?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How is the ruler</a:t>
                      </a:r>
                      <a:r>
                        <a:rPr lang="en-US" sz="2400" baseline="0" dirty="0" smtClean="0"/>
                        <a:t> chosen?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Many rights for citizens?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Example</a:t>
                      </a:r>
                      <a:endParaRPr lang="en-US" sz="2400" dirty="0"/>
                    </a:p>
                  </a:txBody>
                  <a:tcPr/>
                </a:tc>
              </a:tr>
              <a:tr h="1835653">
                <a:tc>
                  <a:txBody>
                    <a:bodyPr/>
                    <a:lstStyle/>
                    <a:p>
                      <a:pPr algn="ctr"/>
                      <a:endParaRPr lang="en-US" sz="2000" b="1" dirty="0" smtClean="0"/>
                    </a:p>
                    <a:p>
                      <a:pPr algn="ctr"/>
                      <a:endParaRPr lang="en-US" sz="2000" b="1" dirty="0" smtClean="0"/>
                    </a:p>
                    <a:p>
                      <a:pPr algn="ctr"/>
                      <a:r>
                        <a:rPr lang="en-US" sz="2000" b="1" dirty="0" smtClean="0"/>
                        <a:t>Theocracy</a:t>
                      </a:r>
                    </a:p>
                    <a:p>
                      <a:pPr algn="ctr"/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 smtClean="0"/>
                    </a:p>
                    <a:p>
                      <a:pPr algn="ctr"/>
                      <a:endParaRPr lang="en-US" sz="2000" dirty="0" smtClean="0"/>
                    </a:p>
                    <a:p>
                      <a:pPr algn="ctr"/>
                      <a:r>
                        <a:rPr lang="en-US" sz="2000" dirty="0" smtClean="0"/>
                        <a:t>religious leader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 smtClean="0"/>
                    </a:p>
                    <a:p>
                      <a:pPr algn="ctr"/>
                      <a:r>
                        <a:rPr lang="en-US" sz="2000" dirty="0" smtClean="0"/>
                        <a:t>varies; may be elected, monarch or dictator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 smtClean="0"/>
                    </a:p>
                    <a:p>
                      <a:pPr algn="ctr"/>
                      <a:endParaRPr lang="en-US" sz="2000" dirty="0" smtClean="0"/>
                    </a:p>
                    <a:p>
                      <a:pPr algn="ctr"/>
                      <a:r>
                        <a:rPr lang="en-US" sz="2000" dirty="0" smtClean="0"/>
                        <a:t>typically</a:t>
                      </a:r>
                      <a:r>
                        <a:rPr lang="en-US" sz="2000" baseline="0" dirty="0" smtClean="0"/>
                        <a:t> rights are limited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 smtClean="0"/>
                    </a:p>
                    <a:p>
                      <a:pPr algn="ctr"/>
                      <a:r>
                        <a:rPr lang="en-US" sz="2000" dirty="0" smtClean="0"/>
                        <a:t>Vatican City, Islamic states like Iran, ancient Israel</a:t>
                      </a:r>
                      <a:endParaRPr lang="en-US" sz="2000" dirty="0"/>
                    </a:p>
                  </a:txBody>
                  <a:tcPr/>
                </a:tc>
              </a:tr>
              <a:tr h="1835653">
                <a:tc>
                  <a:txBody>
                    <a:bodyPr/>
                    <a:lstStyle/>
                    <a:p>
                      <a:pPr algn="ctr"/>
                      <a:endParaRPr lang="en-US" sz="2000" b="1" dirty="0" smtClean="0"/>
                    </a:p>
                    <a:p>
                      <a:pPr algn="ctr"/>
                      <a:endParaRPr lang="en-US" sz="2000" b="1" dirty="0" smtClean="0"/>
                    </a:p>
                    <a:p>
                      <a:pPr algn="ctr"/>
                      <a:r>
                        <a:rPr lang="en-US" sz="2000" b="1" dirty="0" smtClean="0"/>
                        <a:t>Presidential Democracy</a:t>
                      </a:r>
                    </a:p>
                    <a:p>
                      <a:pPr algn="ctr"/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 smtClean="0"/>
                    </a:p>
                    <a:p>
                      <a:pPr algn="ctr"/>
                      <a:r>
                        <a:rPr lang="en-US" sz="2000" dirty="0" smtClean="0"/>
                        <a:t>president and legislature</a:t>
                      </a:r>
                      <a:r>
                        <a:rPr lang="en-US" sz="2000" baseline="0" dirty="0" smtClean="0"/>
                        <a:t> divide power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 smtClean="0"/>
                    </a:p>
                    <a:p>
                      <a:pPr algn="ctr"/>
                      <a:endParaRPr lang="en-US" sz="2000" dirty="0" smtClean="0"/>
                    </a:p>
                    <a:p>
                      <a:pPr algn="ctr"/>
                      <a:r>
                        <a:rPr lang="en-US" sz="2000" dirty="0" smtClean="0"/>
                        <a:t>elected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 smtClean="0"/>
                    </a:p>
                    <a:p>
                      <a:pPr algn="ctr"/>
                      <a:endParaRPr lang="en-US" sz="2000" dirty="0" smtClean="0"/>
                    </a:p>
                    <a:p>
                      <a:pPr algn="ctr"/>
                      <a:r>
                        <a:rPr lang="en-US" sz="2000" dirty="0" smtClean="0"/>
                        <a:t>yes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  </a:t>
                      </a:r>
                    </a:p>
                    <a:p>
                      <a:pPr algn="ctr"/>
                      <a:endParaRPr lang="en-US" sz="2000" dirty="0" smtClean="0"/>
                    </a:p>
                    <a:p>
                      <a:pPr algn="ctr"/>
                      <a:r>
                        <a:rPr lang="en-US" sz="2000" dirty="0" smtClean="0"/>
                        <a:t>United</a:t>
                      </a:r>
                      <a:r>
                        <a:rPr lang="en-US" sz="2000" baseline="0" dirty="0" smtClean="0"/>
                        <a:t> States of America</a:t>
                      </a:r>
                      <a:endParaRPr lang="en-US" sz="2000" dirty="0" smtClean="0"/>
                    </a:p>
                  </a:txBody>
                  <a:tcPr/>
                </a:tc>
              </a:tr>
              <a:tr h="1835653">
                <a:tc>
                  <a:txBody>
                    <a:bodyPr/>
                    <a:lstStyle/>
                    <a:p>
                      <a:pPr algn="ctr"/>
                      <a:endParaRPr lang="en-US" sz="2000" b="1" dirty="0" smtClean="0"/>
                    </a:p>
                    <a:p>
                      <a:pPr algn="ctr"/>
                      <a:endParaRPr lang="en-US" sz="2000" b="1" dirty="0" smtClean="0"/>
                    </a:p>
                    <a:p>
                      <a:pPr algn="ctr"/>
                      <a:r>
                        <a:rPr lang="en-US" sz="2000" b="1" dirty="0" smtClean="0"/>
                        <a:t>Parliamentary Democracy</a:t>
                      </a:r>
                    </a:p>
                    <a:p>
                      <a:pPr algn="ctr"/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-1"/>
          <a:ext cx="9144000" cy="6858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/>
                <a:gridCol w="1828800"/>
                <a:gridCol w="1828800"/>
                <a:gridCol w="1828800"/>
                <a:gridCol w="1828800"/>
              </a:tblGrid>
              <a:tr h="135104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Type of Government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Who is the ruler?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How is the ruler</a:t>
                      </a:r>
                      <a:r>
                        <a:rPr lang="en-US" sz="2400" baseline="0" dirty="0" smtClean="0"/>
                        <a:t> chosen?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Many rights for citizens?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Example</a:t>
                      </a:r>
                      <a:endParaRPr lang="en-US" sz="2400" dirty="0"/>
                    </a:p>
                  </a:txBody>
                  <a:tcPr/>
                </a:tc>
              </a:tr>
              <a:tr h="1835653">
                <a:tc>
                  <a:txBody>
                    <a:bodyPr/>
                    <a:lstStyle/>
                    <a:p>
                      <a:pPr algn="ctr"/>
                      <a:endParaRPr lang="en-US" sz="2000" b="1" dirty="0" smtClean="0"/>
                    </a:p>
                    <a:p>
                      <a:pPr algn="ctr"/>
                      <a:endParaRPr lang="en-US" sz="2000" b="1" dirty="0" smtClean="0"/>
                    </a:p>
                    <a:p>
                      <a:pPr algn="ctr"/>
                      <a:r>
                        <a:rPr lang="en-US" sz="2000" b="1" dirty="0" smtClean="0"/>
                        <a:t>Theocracy</a:t>
                      </a:r>
                    </a:p>
                    <a:p>
                      <a:pPr algn="ctr"/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 smtClean="0"/>
                    </a:p>
                    <a:p>
                      <a:pPr algn="ctr"/>
                      <a:endParaRPr lang="en-US" sz="2000" dirty="0" smtClean="0"/>
                    </a:p>
                    <a:p>
                      <a:pPr algn="ctr"/>
                      <a:r>
                        <a:rPr lang="en-US" sz="2000" dirty="0" smtClean="0"/>
                        <a:t>religious leader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 smtClean="0"/>
                    </a:p>
                    <a:p>
                      <a:pPr algn="ctr"/>
                      <a:r>
                        <a:rPr lang="en-US" sz="2000" dirty="0" smtClean="0"/>
                        <a:t>varies; may be elected, monarch or dictator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 smtClean="0"/>
                    </a:p>
                    <a:p>
                      <a:pPr algn="ctr"/>
                      <a:endParaRPr lang="en-US" sz="2000" dirty="0" smtClean="0"/>
                    </a:p>
                    <a:p>
                      <a:pPr algn="ctr"/>
                      <a:r>
                        <a:rPr lang="en-US" sz="2000" dirty="0" smtClean="0"/>
                        <a:t>typically</a:t>
                      </a:r>
                      <a:r>
                        <a:rPr lang="en-US" sz="2000" baseline="0" dirty="0" smtClean="0"/>
                        <a:t> rights are limited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 smtClean="0"/>
                    </a:p>
                    <a:p>
                      <a:pPr algn="ctr"/>
                      <a:r>
                        <a:rPr lang="en-US" sz="2000" dirty="0" smtClean="0"/>
                        <a:t>Vatican City, Islamic states like Iran, ancient Israel</a:t>
                      </a:r>
                      <a:endParaRPr lang="en-US" sz="2000" dirty="0"/>
                    </a:p>
                  </a:txBody>
                  <a:tcPr/>
                </a:tc>
              </a:tr>
              <a:tr h="1835653">
                <a:tc>
                  <a:txBody>
                    <a:bodyPr/>
                    <a:lstStyle/>
                    <a:p>
                      <a:pPr algn="ctr"/>
                      <a:endParaRPr lang="en-US" sz="2000" b="1" dirty="0" smtClean="0"/>
                    </a:p>
                    <a:p>
                      <a:pPr algn="ctr"/>
                      <a:endParaRPr lang="en-US" sz="2000" b="1" dirty="0" smtClean="0"/>
                    </a:p>
                    <a:p>
                      <a:pPr algn="ctr"/>
                      <a:r>
                        <a:rPr lang="en-US" sz="2000" b="1" dirty="0" smtClean="0"/>
                        <a:t>Presidential Democracy</a:t>
                      </a:r>
                    </a:p>
                    <a:p>
                      <a:pPr algn="ctr"/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 smtClean="0"/>
                    </a:p>
                    <a:p>
                      <a:pPr algn="ctr"/>
                      <a:r>
                        <a:rPr lang="en-US" sz="2000" dirty="0" smtClean="0"/>
                        <a:t>president and legislature</a:t>
                      </a:r>
                      <a:r>
                        <a:rPr lang="en-US" sz="2000" baseline="0" dirty="0" smtClean="0"/>
                        <a:t> divide power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 smtClean="0"/>
                    </a:p>
                    <a:p>
                      <a:pPr algn="ctr"/>
                      <a:endParaRPr lang="en-US" sz="2000" dirty="0" smtClean="0"/>
                    </a:p>
                    <a:p>
                      <a:pPr algn="ctr"/>
                      <a:r>
                        <a:rPr lang="en-US" sz="2000" dirty="0" smtClean="0"/>
                        <a:t>elected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 smtClean="0"/>
                    </a:p>
                    <a:p>
                      <a:pPr algn="ctr"/>
                      <a:endParaRPr lang="en-US" sz="2000" dirty="0" smtClean="0"/>
                    </a:p>
                    <a:p>
                      <a:pPr algn="ctr"/>
                      <a:r>
                        <a:rPr lang="en-US" sz="2000" dirty="0" smtClean="0"/>
                        <a:t>yes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  </a:t>
                      </a:r>
                    </a:p>
                    <a:p>
                      <a:pPr algn="ctr"/>
                      <a:endParaRPr lang="en-US" sz="2000" dirty="0" smtClean="0"/>
                    </a:p>
                    <a:p>
                      <a:pPr algn="ctr"/>
                      <a:r>
                        <a:rPr lang="en-US" sz="2000" dirty="0" smtClean="0"/>
                        <a:t>United</a:t>
                      </a:r>
                      <a:r>
                        <a:rPr lang="en-US" sz="2000" baseline="0" dirty="0" smtClean="0"/>
                        <a:t> States of America</a:t>
                      </a:r>
                      <a:endParaRPr lang="en-US" sz="2000" dirty="0" smtClean="0"/>
                    </a:p>
                  </a:txBody>
                  <a:tcPr/>
                </a:tc>
              </a:tr>
              <a:tr h="1835653">
                <a:tc>
                  <a:txBody>
                    <a:bodyPr/>
                    <a:lstStyle/>
                    <a:p>
                      <a:pPr algn="ctr"/>
                      <a:endParaRPr lang="en-US" sz="2000" b="1" dirty="0" smtClean="0"/>
                    </a:p>
                    <a:p>
                      <a:pPr algn="ctr"/>
                      <a:endParaRPr lang="en-US" sz="2000" b="1" dirty="0" smtClean="0"/>
                    </a:p>
                    <a:p>
                      <a:pPr algn="ctr"/>
                      <a:r>
                        <a:rPr lang="en-US" sz="2000" b="1" dirty="0" smtClean="0"/>
                        <a:t>Parliamentary Democracy</a:t>
                      </a:r>
                    </a:p>
                    <a:p>
                      <a:pPr algn="ctr"/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executive and legislative authority</a:t>
                      </a:r>
                      <a:r>
                        <a:rPr lang="en-US" sz="2000" baseline="0" dirty="0" smtClean="0"/>
                        <a:t> rest with elected representatives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elected by members of parliament from among its members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 smtClean="0"/>
                    </a:p>
                    <a:p>
                      <a:pPr algn="ctr"/>
                      <a:endParaRPr lang="en-US" sz="2000" dirty="0" smtClean="0"/>
                    </a:p>
                    <a:p>
                      <a:pPr algn="ctr"/>
                      <a:r>
                        <a:rPr lang="en-US" sz="2000" dirty="0" smtClean="0"/>
                        <a:t>yes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 smtClean="0"/>
                    </a:p>
                    <a:p>
                      <a:pPr algn="ctr"/>
                      <a:endParaRPr lang="en-US" sz="2000" dirty="0" smtClean="0"/>
                    </a:p>
                    <a:p>
                      <a:pPr algn="ctr"/>
                      <a:r>
                        <a:rPr lang="en-US" sz="2000" dirty="0" smtClean="0"/>
                        <a:t>United Kingdom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-1"/>
          <a:ext cx="9144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/>
                <a:gridCol w="1828800"/>
                <a:gridCol w="1828800"/>
                <a:gridCol w="1828800"/>
                <a:gridCol w="1828800"/>
              </a:tblGrid>
              <a:tr h="135104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Type of Government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Who is the ruler?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How is the ruler</a:t>
                      </a:r>
                      <a:r>
                        <a:rPr lang="en-US" sz="2400" baseline="0" dirty="0" smtClean="0"/>
                        <a:t> chosen?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Many rights for citizens?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Example</a:t>
                      </a:r>
                      <a:endParaRPr lang="en-US" sz="2400" dirty="0"/>
                    </a:p>
                  </a:txBody>
                  <a:tcPr/>
                </a:tc>
              </a:tr>
              <a:tr h="1835653">
                <a:tc>
                  <a:txBody>
                    <a:bodyPr/>
                    <a:lstStyle/>
                    <a:p>
                      <a:pPr algn="ctr"/>
                      <a:endParaRPr lang="en-US" sz="2000" b="1" dirty="0" smtClean="0"/>
                    </a:p>
                    <a:p>
                      <a:pPr algn="ctr"/>
                      <a:endParaRPr lang="en-US" sz="2000" b="1" dirty="0" smtClean="0"/>
                    </a:p>
                    <a:p>
                      <a:pPr algn="ctr"/>
                      <a:r>
                        <a:rPr lang="en-US" sz="2000" b="1" dirty="0" smtClean="0"/>
                        <a:t>Dictatorship</a:t>
                      </a:r>
                    </a:p>
                    <a:p>
                      <a:pPr algn="ctr"/>
                      <a:endParaRPr lang="en-US" sz="2000" b="1" dirty="0" smtClean="0"/>
                    </a:p>
                    <a:p>
                      <a:pPr algn="ctr"/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</a:tr>
              <a:tr h="1835653">
                <a:tc>
                  <a:txBody>
                    <a:bodyPr/>
                    <a:lstStyle/>
                    <a:p>
                      <a:pPr algn="ctr"/>
                      <a:endParaRPr lang="en-US" sz="2000" b="1" dirty="0" smtClean="0"/>
                    </a:p>
                    <a:p>
                      <a:pPr algn="ctr"/>
                      <a:endParaRPr lang="en-US" sz="2000" b="1" dirty="0" smtClean="0"/>
                    </a:p>
                    <a:p>
                      <a:pPr algn="ctr"/>
                      <a:r>
                        <a:rPr lang="en-US" sz="2000" b="1" dirty="0" smtClean="0"/>
                        <a:t>Constitutional</a:t>
                      </a:r>
                      <a:r>
                        <a:rPr lang="en-US" sz="2000" b="1" baseline="0" dirty="0" smtClean="0"/>
                        <a:t> monarchy</a:t>
                      </a:r>
                      <a:endParaRPr lang="en-US" sz="2000" b="1" dirty="0" smtClean="0"/>
                    </a:p>
                    <a:p>
                      <a:pPr algn="ctr"/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</a:tr>
              <a:tr h="1835653">
                <a:tc>
                  <a:txBody>
                    <a:bodyPr/>
                    <a:lstStyle/>
                    <a:p>
                      <a:pPr algn="ctr"/>
                      <a:endParaRPr lang="en-US" sz="2000" b="1" dirty="0" smtClean="0"/>
                    </a:p>
                    <a:p>
                      <a:pPr algn="ctr"/>
                      <a:endParaRPr lang="en-US" sz="2000" b="1" dirty="0" smtClean="0"/>
                    </a:p>
                    <a:p>
                      <a:pPr algn="ctr"/>
                      <a:r>
                        <a:rPr lang="en-US" sz="2000" b="1" dirty="0" smtClean="0"/>
                        <a:t>Absolute monarchy</a:t>
                      </a:r>
                    </a:p>
                    <a:p>
                      <a:pPr algn="ctr"/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-1"/>
          <a:ext cx="9144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/>
                <a:gridCol w="1828800"/>
                <a:gridCol w="1828800"/>
                <a:gridCol w="1828800"/>
                <a:gridCol w="1828800"/>
              </a:tblGrid>
              <a:tr h="135104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Type of Government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Who is the ruler?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How is the ruler</a:t>
                      </a:r>
                      <a:r>
                        <a:rPr lang="en-US" sz="2400" baseline="0" dirty="0" smtClean="0"/>
                        <a:t> chosen?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Many rights for citizens?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Example</a:t>
                      </a:r>
                      <a:endParaRPr lang="en-US" sz="2400" dirty="0"/>
                    </a:p>
                  </a:txBody>
                  <a:tcPr/>
                </a:tc>
              </a:tr>
              <a:tr h="1835653">
                <a:tc>
                  <a:txBody>
                    <a:bodyPr/>
                    <a:lstStyle/>
                    <a:p>
                      <a:pPr algn="ctr"/>
                      <a:endParaRPr lang="en-US" sz="2000" b="1" dirty="0" smtClean="0"/>
                    </a:p>
                    <a:p>
                      <a:pPr algn="ctr"/>
                      <a:endParaRPr lang="en-US" sz="2000" b="1" dirty="0" smtClean="0"/>
                    </a:p>
                    <a:p>
                      <a:pPr algn="ctr"/>
                      <a:r>
                        <a:rPr lang="en-US" sz="2000" b="1" dirty="0" smtClean="0"/>
                        <a:t>Dictatorship</a:t>
                      </a:r>
                    </a:p>
                    <a:p>
                      <a:pPr algn="ctr"/>
                      <a:endParaRPr lang="en-US" sz="2000" b="1" dirty="0" smtClean="0"/>
                    </a:p>
                    <a:p>
                      <a:pPr algn="ctr"/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 smtClean="0"/>
                    </a:p>
                    <a:p>
                      <a:pPr algn="ctr"/>
                      <a:endParaRPr lang="en-US" sz="2000" dirty="0" smtClean="0"/>
                    </a:p>
                    <a:p>
                      <a:pPr algn="ctr"/>
                      <a:r>
                        <a:rPr lang="en-US" sz="2000" dirty="0" smtClean="0"/>
                        <a:t>single</a:t>
                      </a:r>
                      <a:r>
                        <a:rPr lang="en-US" sz="2000" baseline="0" dirty="0" smtClean="0"/>
                        <a:t> person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 smtClean="0"/>
                    </a:p>
                    <a:p>
                      <a:pPr algn="ctr"/>
                      <a:endParaRPr lang="en-US" sz="2000" dirty="0" smtClean="0"/>
                    </a:p>
                    <a:p>
                      <a:pPr algn="ctr"/>
                      <a:r>
                        <a:rPr lang="en-US" sz="2000" dirty="0" smtClean="0"/>
                        <a:t>takes power by force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 smtClean="0"/>
                    </a:p>
                    <a:p>
                      <a:pPr algn="ctr"/>
                      <a:endParaRPr lang="en-US" sz="2000" dirty="0" smtClean="0"/>
                    </a:p>
                    <a:p>
                      <a:pPr algn="ctr"/>
                      <a:r>
                        <a:rPr lang="en-US" sz="2000" dirty="0" smtClean="0"/>
                        <a:t>No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 smtClean="0"/>
                    </a:p>
                    <a:p>
                      <a:pPr algn="ctr"/>
                      <a:endParaRPr lang="en-US" sz="2000" dirty="0" smtClean="0"/>
                    </a:p>
                    <a:p>
                      <a:pPr algn="ctr"/>
                      <a:r>
                        <a:rPr lang="en-US" sz="2000" dirty="0" smtClean="0"/>
                        <a:t>Hitler in WWII Germany</a:t>
                      </a:r>
                      <a:endParaRPr lang="en-US" sz="2000" dirty="0"/>
                    </a:p>
                  </a:txBody>
                  <a:tcPr/>
                </a:tc>
              </a:tr>
              <a:tr h="1835653">
                <a:tc>
                  <a:txBody>
                    <a:bodyPr/>
                    <a:lstStyle/>
                    <a:p>
                      <a:pPr algn="ctr"/>
                      <a:endParaRPr lang="en-US" sz="2000" b="1" dirty="0" smtClean="0"/>
                    </a:p>
                    <a:p>
                      <a:pPr algn="ctr"/>
                      <a:endParaRPr lang="en-US" sz="2000" b="1" dirty="0" smtClean="0"/>
                    </a:p>
                    <a:p>
                      <a:pPr algn="ctr"/>
                      <a:r>
                        <a:rPr lang="en-US" sz="2000" b="1" dirty="0" smtClean="0"/>
                        <a:t>Constitutional</a:t>
                      </a:r>
                      <a:r>
                        <a:rPr lang="en-US" sz="2000" b="1" baseline="0" dirty="0" smtClean="0"/>
                        <a:t> monarchy</a:t>
                      </a:r>
                      <a:endParaRPr lang="en-US" sz="2000" b="1" dirty="0" smtClean="0"/>
                    </a:p>
                    <a:p>
                      <a:pPr algn="ctr"/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</a:tr>
              <a:tr h="1835653">
                <a:tc>
                  <a:txBody>
                    <a:bodyPr/>
                    <a:lstStyle/>
                    <a:p>
                      <a:pPr algn="ctr"/>
                      <a:endParaRPr lang="en-US" sz="2000" b="1" dirty="0" smtClean="0"/>
                    </a:p>
                    <a:p>
                      <a:pPr algn="ctr"/>
                      <a:endParaRPr lang="en-US" sz="2000" b="1" dirty="0" smtClean="0"/>
                    </a:p>
                    <a:p>
                      <a:pPr algn="ctr"/>
                      <a:r>
                        <a:rPr lang="en-US" sz="2000" b="1" dirty="0" smtClean="0"/>
                        <a:t>Absolute monarchy</a:t>
                      </a:r>
                    </a:p>
                    <a:p>
                      <a:pPr algn="ctr"/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-1"/>
          <a:ext cx="9144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/>
                <a:gridCol w="1828800"/>
                <a:gridCol w="1828800"/>
                <a:gridCol w="1828800"/>
                <a:gridCol w="1828800"/>
              </a:tblGrid>
              <a:tr h="135104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Type of Government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Who is the ruler?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How is the ruler</a:t>
                      </a:r>
                      <a:r>
                        <a:rPr lang="en-US" sz="2400" baseline="0" dirty="0" smtClean="0"/>
                        <a:t> chosen?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Many rights for citizens?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Example</a:t>
                      </a:r>
                      <a:endParaRPr lang="en-US" sz="2400" dirty="0"/>
                    </a:p>
                  </a:txBody>
                  <a:tcPr/>
                </a:tc>
              </a:tr>
              <a:tr h="1835653">
                <a:tc>
                  <a:txBody>
                    <a:bodyPr/>
                    <a:lstStyle/>
                    <a:p>
                      <a:pPr algn="ctr"/>
                      <a:endParaRPr lang="en-US" sz="2000" b="1" dirty="0" smtClean="0"/>
                    </a:p>
                    <a:p>
                      <a:pPr algn="ctr"/>
                      <a:endParaRPr lang="en-US" sz="2000" b="1" dirty="0" smtClean="0"/>
                    </a:p>
                    <a:p>
                      <a:pPr algn="ctr"/>
                      <a:r>
                        <a:rPr lang="en-US" sz="2000" b="1" dirty="0" smtClean="0"/>
                        <a:t>Dictatorship</a:t>
                      </a:r>
                    </a:p>
                    <a:p>
                      <a:pPr algn="ctr"/>
                      <a:endParaRPr lang="en-US" sz="2000" b="1" dirty="0" smtClean="0"/>
                    </a:p>
                    <a:p>
                      <a:pPr algn="ctr"/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 smtClean="0"/>
                    </a:p>
                    <a:p>
                      <a:pPr algn="ctr"/>
                      <a:endParaRPr lang="en-US" sz="2000" dirty="0" smtClean="0"/>
                    </a:p>
                    <a:p>
                      <a:pPr algn="ctr"/>
                      <a:r>
                        <a:rPr lang="en-US" sz="2000" dirty="0" smtClean="0"/>
                        <a:t>single</a:t>
                      </a:r>
                      <a:r>
                        <a:rPr lang="en-US" sz="2000" baseline="0" dirty="0" smtClean="0"/>
                        <a:t> person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 smtClean="0"/>
                    </a:p>
                    <a:p>
                      <a:pPr algn="ctr"/>
                      <a:endParaRPr lang="en-US" sz="2000" dirty="0" smtClean="0"/>
                    </a:p>
                    <a:p>
                      <a:pPr algn="ctr"/>
                      <a:r>
                        <a:rPr lang="en-US" sz="2000" dirty="0" smtClean="0"/>
                        <a:t>takes power by force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 smtClean="0"/>
                    </a:p>
                    <a:p>
                      <a:pPr algn="ctr"/>
                      <a:endParaRPr lang="en-US" sz="2000" dirty="0" smtClean="0"/>
                    </a:p>
                    <a:p>
                      <a:pPr algn="ctr"/>
                      <a:r>
                        <a:rPr lang="en-US" sz="2000" dirty="0" smtClean="0"/>
                        <a:t>No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 smtClean="0"/>
                    </a:p>
                    <a:p>
                      <a:pPr algn="ctr"/>
                      <a:endParaRPr lang="en-US" sz="2000" dirty="0" smtClean="0"/>
                    </a:p>
                    <a:p>
                      <a:pPr algn="ctr"/>
                      <a:r>
                        <a:rPr lang="en-US" sz="2000" dirty="0" smtClean="0"/>
                        <a:t>Hitler in WWII Germany</a:t>
                      </a:r>
                      <a:endParaRPr lang="en-US" sz="2000" dirty="0"/>
                    </a:p>
                  </a:txBody>
                  <a:tcPr/>
                </a:tc>
              </a:tr>
              <a:tr h="1835653">
                <a:tc>
                  <a:txBody>
                    <a:bodyPr/>
                    <a:lstStyle/>
                    <a:p>
                      <a:pPr algn="ctr"/>
                      <a:endParaRPr lang="en-US" sz="2000" b="1" dirty="0" smtClean="0"/>
                    </a:p>
                    <a:p>
                      <a:pPr algn="ctr"/>
                      <a:endParaRPr lang="en-US" sz="2000" b="1" dirty="0" smtClean="0"/>
                    </a:p>
                    <a:p>
                      <a:pPr algn="ctr"/>
                      <a:r>
                        <a:rPr lang="en-US" sz="2000" b="1" dirty="0" smtClean="0"/>
                        <a:t>Constitutional</a:t>
                      </a:r>
                      <a:r>
                        <a:rPr lang="en-US" sz="2000" b="1" baseline="0" dirty="0" smtClean="0"/>
                        <a:t> monarchy</a:t>
                      </a:r>
                      <a:endParaRPr lang="en-US" sz="2000" b="1" dirty="0" smtClean="0"/>
                    </a:p>
                    <a:p>
                      <a:pPr algn="ctr"/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 smtClean="0"/>
                    </a:p>
                    <a:p>
                      <a:pPr algn="ctr"/>
                      <a:endParaRPr lang="en-US" sz="2000" dirty="0" smtClean="0"/>
                    </a:p>
                    <a:p>
                      <a:pPr algn="ctr"/>
                      <a:r>
                        <a:rPr lang="en-US" sz="2000" dirty="0" smtClean="0"/>
                        <a:t>King or Queen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 smtClean="0"/>
                    </a:p>
                    <a:p>
                      <a:pPr algn="ctr"/>
                      <a:endParaRPr lang="en-US" sz="2000" dirty="0" smtClean="0"/>
                    </a:p>
                    <a:p>
                      <a:pPr algn="ctr"/>
                      <a:r>
                        <a:rPr lang="en-US" sz="2000" dirty="0" smtClean="0"/>
                        <a:t>Inherits the position by birth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 smtClean="0"/>
                    </a:p>
                    <a:p>
                      <a:pPr algn="ctr"/>
                      <a:endParaRPr lang="en-US" sz="2000" dirty="0" smtClean="0"/>
                    </a:p>
                    <a:p>
                      <a:pPr algn="ctr"/>
                      <a:r>
                        <a:rPr lang="en-US" sz="2000" dirty="0" smtClean="0"/>
                        <a:t>Yes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 smtClean="0"/>
                    </a:p>
                    <a:p>
                      <a:pPr algn="ctr"/>
                      <a:r>
                        <a:rPr lang="en-US" sz="2000" dirty="0" smtClean="0"/>
                        <a:t>Queen Elizabeth II</a:t>
                      </a:r>
                      <a:r>
                        <a:rPr lang="en-US" sz="2000" baseline="0" dirty="0" smtClean="0"/>
                        <a:t> in the United Kingdom</a:t>
                      </a:r>
                      <a:endParaRPr lang="en-US" sz="2000" dirty="0"/>
                    </a:p>
                  </a:txBody>
                  <a:tcPr/>
                </a:tc>
              </a:tr>
              <a:tr h="1835653">
                <a:tc>
                  <a:txBody>
                    <a:bodyPr/>
                    <a:lstStyle/>
                    <a:p>
                      <a:pPr algn="ctr"/>
                      <a:endParaRPr lang="en-US" sz="2000" b="1" dirty="0" smtClean="0"/>
                    </a:p>
                    <a:p>
                      <a:pPr algn="ctr"/>
                      <a:endParaRPr lang="en-US" sz="2000" b="1" dirty="0" smtClean="0"/>
                    </a:p>
                    <a:p>
                      <a:pPr algn="ctr"/>
                      <a:r>
                        <a:rPr lang="en-US" sz="2000" b="1" dirty="0" smtClean="0"/>
                        <a:t>Absolute monarchy</a:t>
                      </a:r>
                    </a:p>
                    <a:p>
                      <a:pPr algn="ctr"/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21</TotalTime>
  <Words>631</Words>
  <Application>Microsoft Office PowerPoint</Application>
  <PresentationFormat>On-screen Show (4:3)</PresentationFormat>
  <Paragraphs>257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Tw Cen MT</vt:lpstr>
      <vt:lpstr>Wingdings 2</vt:lpstr>
      <vt:lpstr>Technic</vt:lpstr>
      <vt:lpstr>O.G.T.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Which type of government is being described?</vt:lpstr>
      <vt:lpstr>Which type of government is being described?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O.G.T. Review</dc:title>
  <dc:creator>Glenn</dc:creator>
  <cp:lastModifiedBy>Glenn Peyton</cp:lastModifiedBy>
  <cp:revision>6</cp:revision>
  <dcterms:created xsi:type="dcterms:W3CDTF">2006-08-16T00:00:00Z</dcterms:created>
  <dcterms:modified xsi:type="dcterms:W3CDTF">2015-03-11T12:13:53Z</dcterms:modified>
</cp:coreProperties>
</file>